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79" r:id="rId3"/>
    <p:sldId id="358" r:id="rId4"/>
    <p:sldId id="261" r:id="rId5"/>
    <p:sldId id="356" r:id="rId6"/>
    <p:sldId id="266" r:id="rId7"/>
    <p:sldId id="352" r:id="rId8"/>
    <p:sldId id="357" r:id="rId9"/>
    <p:sldId id="354" r:id="rId10"/>
    <p:sldId id="353" r:id="rId11"/>
    <p:sldId id="361" r:id="rId12"/>
    <p:sldId id="362" r:id="rId13"/>
    <p:sldId id="262" r:id="rId14"/>
    <p:sldId id="267" r:id="rId15"/>
    <p:sldId id="268" r:id="rId16"/>
    <p:sldId id="260" r:id="rId17"/>
    <p:sldId id="331" r:id="rId18"/>
    <p:sldId id="330" r:id="rId19"/>
    <p:sldId id="340" r:id="rId20"/>
    <p:sldId id="335" r:id="rId21"/>
    <p:sldId id="336" r:id="rId22"/>
    <p:sldId id="337" r:id="rId23"/>
    <p:sldId id="332" r:id="rId24"/>
    <p:sldId id="338" r:id="rId25"/>
    <p:sldId id="350" r:id="rId26"/>
    <p:sldId id="351" r:id="rId27"/>
    <p:sldId id="359" r:id="rId28"/>
    <p:sldId id="363" r:id="rId29"/>
    <p:sldId id="364" r:id="rId30"/>
    <p:sldId id="282" r:id="rId31"/>
    <p:sldId id="283" r:id="rId32"/>
    <p:sldId id="284" r:id="rId33"/>
    <p:sldId id="285" r:id="rId34"/>
    <p:sldId id="269" r:id="rId35"/>
    <p:sldId id="286" r:id="rId36"/>
    <p:sldId id="272" r:id="rId37"/>
    <p:sldId id="287" r:id="rId38"/>
    <p:sldId id="288" r:id="rId39"/>
    <p:sldId id="289" r:id="rId40"/>
    <p:sldId id="290" r:id="rId41"/>
    <p:sldId id="273" r:id="rId42"/>
    <p:sldId id="293" r:id="rId43"/>
    <p:sldId id="294" r:id="rId44"/>
    <p:sldId id="295" r:id="rId45"/>
    <p:sldId id="296" r:id="rId46"/>
    <p:sldId id="291" r:id="rId47"/>
    <p:sldId id="292" r:id="rId48"/>
    <p:sldId id="270" r:id="rId49"/>
    <p:sldId id="297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7" r:id="rId58"/>
    <p:sldId id="308" r:id="rId59"/>
    <p:sldId id="306" r:id="rId60"/>
    <p:sldId id="271" r:id="rId61"/>
    <p:sldId id="310" r:id="rId62"/>
    <p:sldId id="309" r:id="rId63"/>
    <p:sldId id="311" r:id="rId64"/>
    <p:sldId id="315" r:id="rId65"/>
    <p:sldId id="314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65" r:id="rId74"/>
    <p:sldId id="366" r:id="rId75"/>
    <p:sldId id="367" r:id="rId76"/>
    <p:sldId id="368" r:id="rId77"/>
    <p:sldId id="369" r:id="rId78"/>
    <p:sldId id="263" r:id="rId79"/>
    <p:sldId id="323" r:id="rId80"/>
    <p:sldId id="324" r:id="rId81"/>
    <p:sldId id="326" r:id="rId82"/>
    <p:sldId id="325" r:id="rId83"/>
    <p:sldId id="327" r:id="rId84"/>
    <p:sldId id="328" r:id="rId85"/>
    <p:sldId id="329" r:id="rId86"/>
    <p:sldId id="360" r:id="rId87"/>
    <p:sldId id="264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26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623728-6483-4F46-B211-D39979E5752E}">
          <p14:sldIdLst>
            <p14:sldId id="259"/>
            <p14:sldId id="279"/>
            <p14:sldId id="358"/>
          </p14:sldIdLst>
        </p14:section>
        <p14:section name="Exadata Machine" id="{0F201711-6626-49D4-A96F-459977F00C8B}">
          <p14:sldIdLst>
            <p14:sldId id="261"/>
            <p14:sldId id="356"/>
            <p14:sldId id="266"/>
            <p14:sldId id="352"/>
            <p14:sldId id="357"/>
            <p14:sldId id="354"/>
            <p14:sldId id="353"/>
            <p14:sldId id="361"/>
            <p14:sldId id="362"/>
            <p14:sldId id="262"/>
            <p14:sldId id="267"/>
            <p14:sldId id="268"/>
            <p14:sldId id="260"/>
            <p14:sldId id="331"/>
            <p14:sldId id="330"/>
            <p14:sldId id="340"/>
            <p14:sldId id="335"/>
            <p14:sldId id="336"/>
            <p14:sldId id="337"/>
            <p14:sldId id="332"/>
            <p14:sldId id="338"/>
            <p14:sldId id="350"/>
            <p14:sldId id="351"/>
          </p14:sldIdLst>
        </p14:section>
        <p14:section name="Exadata Unique Features" id="{CE82A216-02D2-4492-A994-7761CA556669}">
          <p14:sldIdLst>
            <p14:sldId id="359"/>
            <p14:sldId id="363"/>
            <p14:sldId id="364"/>
            <p14:sldId id="282"/>
            <p14:sldId id="283"/>
            <p14:sldId id="284"/>
            <p14:sldId id="285"/>
            <p14:sldId id="269"/>
            <p14:sldId id="286"/>
            <p14:sldId id="272"/>
            <p14:sldId id="287"/>
            <p14:sldId id="288"/>
            <p14:sldId id="289"/>
            <p14:sldId id="290"/>
            <p14:sldId id="273"/>
            <p14:sldId id="293"/>
            <p14:sldId id="294"/>
            <p14:sldId id="295"/>
            <p14:sldId id="296"/>
            <p14:sldId id="291"/>
            <p14:sldId id="292"/>
            <p14:sldId id="270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  <p14:sldId id="308"/>
            <p14:sldId id="306"/>
            <p14:sldId id="271"/>
            <p14:sldId id="310"/>
            <p14:sldId id="309"/>
            <p14:sldId id="311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65"/>
            <p14:sldId id="366"/>
            <p14:sldId id="367"/>
            <p14:sldId id="368"/>
            <p14:sldId id="369"/>
            <p14:sldId id="263"/>
            <p14:sldId id="323"/>
            <p14:sldId id="324"/>
            <p14:sldId id="326"/>
            <p14:sldId id="325"/>
            <p14:sldId id="327"/>
            <p14:sldId id="328"/>
            <p14:sldId id="329"/>
          </p14:sldIdLst>
        </p14:section>
        <p14:section name="Troubleshooting" id="{A7298905-3324-46B9-9BE4-3A72A0829ACE}">
          <p14:sldIdLst>
            <p14:sldId id="360"/>
            <p14:sldId id="264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Santander Environment" id="{D3B1D05F-B49E-4C50-A993-62713B72DD09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830E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21BE76-49A2-4050-92EA-320F6FE1EC6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E06C38-6924-4828-9480-DC0B7B98B5D3}">
      <dgm:prSet/>
      <dgm:spPr/>
      <dgm:t>
        <a:bodyPr/>
        <a:lstStyle/>
        <a:p>
          <a:r>
            <a:rPr lang="en-US" dirty="0"/>
            <a:t>On Premises</a:t>
          </a:r>
        </a:p>
      </dgm:t>
    </dgm:pt>
    <dgm:pt modelId="{631156BD-984C-4775-9BA9-FFC9DFA48689}" type="parTrans" cxnId="{6F649696-2DE7-40B7-AADB-2F0B05505D2F}">
      <dgm:prSet/>
      <dgm:spPr/>
      <dgm:t>
        <a:bodyPr/>
        <a:lstStyle/>
        <a:p>
          <a:endParaRPr lang="en-US"/>
        </a:p>
      </dgm:t>
    </dgm:pt>
    <dgm:pt modelId="{F05DBEEB-44B2-429B-943D-6E2633AC7526}" type="sibTrans" cxnId="{6F649696-2DE7-40B7-AADB-2F0B05505D2F}">
      <dgm:prSet/>
      <dgm:spPr/>
      <dgm:t>
        <a:bodyPr/>
        <a:lstStyle/>
        <a:p>
          <a:endParaRPr lang="en-US"/>
        </a:p>
      </dgm:t>
    </dgm:pt>
    <dgm:pt modelId="{17903AD8-3AF0-475E-B0CF-E4BEA03CC26A}">
      <dgm:prSet/>
      <dgm:spPr/>
      <dgm:t>
        <a:bodyPr/>
        <a:lstStyle/>
        <a:p>
          <a:r>
            <a:rPr lang="en-US"/>
            <a:t>Elastic Deployment (Combinação Multiplas de Componentes)</a:t>
          </a:r>
        </a:p>
      </dgm:t>
    </dgm:pt>
    <dgm:pt modelId="{183BC6C9-B5A8-4A64-8A48-E46AFF4AB45C}" type="parTrans" cxnId="{DD28A445-E0FB-4C63-8924-3E0DCF8ED6BF}">
      <dgm:prSet/>
      <dgm:spPr/>
      <dgm:t>
        <a:bodyPr/>
        <a:lstStyle/>
        <a:p>
          <a:endParaRPr lang="en-US"/>
        </a:p>
      </dgm:t>
    </dgm:pt>
    <dgm:pt modelId="{C1142CF3-99CE-404D-A154-355877A7D424}" type="sibTrans" cxnId="{DD28A445-E0FB-4C63-8924-3E0DCF8ED6BF}">
      <dgm:prSet/>
      <dgm:spPr/>
      <dgm:t>
        <a:bodyPr/>
        <a:lstStyle/>
        <a:p>
          <a:endParaRPr lang="en-US"/>
        </a:p>
      </dgm:t>
    </dgm:pt>
    <dgm:pt modelId="{98920E65-4FCC-4657-A316-5760666FEA27}">
      <dgm:prSet/>
      <dgm:spPr/>
      <dgm:t>
        <a:bodyPr/>
        <a:lstStyle/>
        <a:p>
          <a:r>
            <a:rPr lang="en-US"/>
            <a:t>Elastic Configuration (Combinação Multiplas de Racks)</a:t>
          </a:r>
        </a:p>
      </dgm:t>
    </dgm:pt>
    <dgm:pt modelId="{6FD8A7A1-CC44-44B8-AB88-94B0C7B84D8B}" type="parTrans" cxnId="{639371F2-4AE9-43B5-8E3C-23EB483D9F7C}">
      <dgm:prSet/>
      <dgm:spPr/>
      <dgm:t>
        <a:bodyPr/>
        <a:lstStyle/>
        <a:p>
          <a:endParaRPr lang="en-US"/>
        </a:p>
      </dgm:t>
    </dgm:pt>
    <dgm:pt modelId="{7CE08314-78FC-4DB4-890E-CA4932B6E7EF}" type="sibTrans" cxnId="{639371F2-4AE9-43B5-8E3C-23EB483D9F7C}">
      <dgm:prSet/>
      <dgm:spPr/>
      <dgm:t>
        <a:bodyPr/>
        <a:lstStyle/>
        <a:p>
          <a:endParaRPr lang="en-US"/>
        </a:p>
      </dgm:t>
    </dgm:pt>
    <dgm:pt modelId="{84E31FA8-B782-4E4D-8CE5-B33F9CF658ED}">
      <dgm:prSet/>
      <dgm:spPr/>
      <dgm:t>
        <a:bodyPr/>
        <a:lstStyle/>
        <a:p>
          <a:r>
            <a:rPr lang="en-US" dirty="0"/>
            <a:t>Cloud at Customer</a:t>
          </a:r>
        </a:p>
      </dgm:t>
    </dgm:pt>
    <dgm:pt modelId="{EDB00FB0-1437-4807-85B4-01869676CEC9}" type="parTrans" cxnId="{69B39FCF-56A8-426D-9C00-B639F2ADF4CD}">
      <dgm:prSet/>
      <dgm:spPr/>
      <dgm:t>
        <a:bodyPr/>
        <a:lstStyle/>
        <a:p>
          <a:endParaRPr lang="en-US"/>
        </a:p>
      </dgm:t>
    </dgm:pt>
    <dgm:pt modelId="{277C3641-7A89-465A-B960-A1B63AC95F46}" type="sibTrans" cxnId="{69B39FCF-56A8-426D-9C00-B639F2ADF4CD}">
      <dgm:prSet/>
      <dgm:spPr/>
      <dgm:t>
        <a:bodyPr/>
        <a:lstStyle/>
        <a:p>
          <a:endParaRPr lang="en-US"/>
        </a:p>
      </dgm:t>
    </dgm:pt>
    <dgm:pt modelId="{49DA75C5-A07A-47E2-9140-85FBDEC162E9}">
      <dgm:prSet/>
      <dgm:spPr/>
      <dgm:t>
        <a:bodyPr/>
        <a:lstStyle/>
        <a:p>
          <a:r>
            <a:rPr lang="en-US" dirty="0"/>
            <a:t>Cloud at Customer Gen 1</a:t>
          </a:r>
        </a:p>
      </dgm:t>
    </dgm:pt>
    <dgm:pt modelId="{1FC2EA57-B5C0-4446-A7F9-B0D631120EBE}" type="parTrans" cxnId="{8B811008-11A0-4D92-8320-FBB1C8195591}">
      <dgm:prSet/>
      <dgm:spPr/>
      <dgm:t>
        <a:bodyPr/>
        <a:lstStyle/>
        <a:p>
          <a:endParaRPr lang="en-US"/>
        </a:p>
      </dgm:t>
    </dgm:pt>
    <dgm:pt modelId="{757E0213-0811-4C89-8F5F-5B4F8E64C03D}" type="sibTrans" cxnId="{8B811008-11A0-4D92-8320-FBB1C8195591}">
      <dgm:prSet/>
      <dgm:spPr/>
      <dgm:t>
        <a:bodyPr/>
        <a:lstStyle/>
        <a:p>
          <a:endParaRPr lang="en-US"/>
        </a:p>
      </dgm:t>
    </dgm:pt>
    <dgm:pt modelId="{519086BC-BD78-4689-92A8-1AC839FAA712}">
      <dgm:prSet/>
      <dgm:spPr/>
      <dgm:t>
        <a:bodyPr/>
        <a:lstStyle/>
        <a:p>
          <a:r>
            <a:rPr lang="en-US" dirty="0"/>
            <a:t>Cloud at Customer Gen 2</a:t>
          </a:r>
        </a:p>
      </dgm:t>
    </dgm:pt>
    <dgm:pt modelId="{5E149654-B1EE-474B-8262-4FCE7EC60B59}" type="parTrans" cxnId="{786B2D50-0056-4461-9669-5475F86A3395}">
      <dgm:prSet/>
      <dgm:spPr/>
      <dgm:t>
        <a:bodyPr/>
        <a:lstStyle/>
        <a:p>
          <a:endParaRPr lang="en-US"/>
        </a:p>
      </dgm:t>
    </dgm:pt>
    <dgm:pt modelId="{EC1CE301-70AB-4FAE-8DA6-3700A96CF74B}" type="sibTrans" cxnId="{786B2D50-0056-4461-9669-5475F86A3395}">
      <dgm:prSet/>
      <dgm:spPr/>
      <dgm:t>
        <a:bodyPr/>
        <a:lstStyle/>
        <a:p>
          <a:endParaRPr lang="en-US"/>
        </a:p>
      </dgm:t>
    </dgm:pt>
    <dgm:pt modelId="{D5A5A248-A103-4671-AE93-4FFB533172B9}">
      <dgm:prSet/>
      <dgm:spPr/>
      <dgm:t>
        <a:bodyPr/>
        <a:lstStyle/>
        <a:p>
          <a:r>
            <a:rPr lang="en-US" dirty="0"/>
            <a:t>Public Cloud</a:t>
          </a:r>
        </a:p>
      </dgm:t>
    </dgm:pt>
    <dgm:pt modelId="{C59A66FD-0F8D-4F0E-9189-A5B6A7CCEAA7}" type="parTrans" cxnId="{4B2EA799-1C24-4D43-96DC-DB2894CD59F2}">
      <dgm:prSet/>
      <dgm:spPr/>
      <dgm:t>
        <a:bodyPr/>
        <a:lstStyle/>
        <a:p>
          <a:endParaRPr lang="en-US"/>
        </a:p>
      </dgm:t>
    </dgm:pt>
    <dgm:pt modelId="{16FE4BF2-3295-4C3B-9B69-99CC8AC86E6A}" type="sibTrans" cxnId="{4B2EA799-1C24-4D43-96DC-DB2894CD59F2}">
      <dgm:prSet/>
      <dgm:spPr/>
      <dgm:t>
        <a:bodyPr/>
        <a:lstStyle/>
        <a:p>
          <a:endParaRPr lang="en-US"/>
        </a:p>
      </dgm:t>
    </dgm:pt>
    <dgm:pt modelId="{E458C763-F142-4341-9F3B-D5BEFF325E40}">
      <dgm:prSet/>
      <dgm:spPr/>
      <dgm:t>
        <a:bodyPr/>
        <a:lstStyle/>
        <a:p>
          <a:r>
            <a:rPr lang="en-US" dirty="0"/>
            <a:t>OCI</a:t>
          </a:r>
        </a:p>
      </dgm:t>
    </dgm:pt>
    <dgm:pt modelId="{7828F2FF-8371-46EF-84EB-F7481A069EDE}" type="parTrans" cxnId="{3797F65E-E85D-427E-851A-5BF4E9D99BC3}">
      <dgm:prSet/>
      <dgm:spPr/>
      <dgm:t>
        <a:bodyPr/>
        <a:lstStyle/>
        <a:p>
          <a:endParaRPr lang="en-US"/>
        </a:p>
      </dgm:t>
    </dgm:pt>
    <dgm:pt modelId="{0C8AD8B4-910F-40ED-B815-1907CB29A977}" type="sibTrans" cxnId="{3797F65E-E85D-427E-851A-5BF4E9D99BC3}">
      <dgm:prSet/>
      <dgm:spPr/>
      <dgm:t>
        <a:bodyPr/>
        <a:lstStyle/>
        <a:p>
          <a:endParaRPr lang="en-US"/>
        </a:p>
      </dgm:t>
    </dgm:pt>
    <dgm:pt modelId="{CBBDAE57-4397-462D-85D0-5D7BD45F0E57}">
      <dgm:prSet/>
      <dgm:spPr/>
      <dgm:t>
        <a:bodyPr/>
        <a:lstStyle/>
        <a:p>
          <a:r>
            <a:rPr lang="en-US" dirty="0"/>
            <a:t>EXA CC</a:t>
          </a:r>
        </a:p>
      </dgm:t>
    </dgm:pt>
    <dgm:pt modelId="{B1684B6E-7191-4C14-8E98-E539012CC649}" type="parTrans" cxnId="{14D6F4B7-6B4A-4DDC-A713-EFDD97AFC6D8}">
      <dgm:prSet/>
      <dgm:spPr/>
      <dgm:t>
        <a:bodyPr/>
        <a:lstStyle/>
        <a:p>
          <a:endParaRPr lang="en-US"/>
        </a:p>
      </dgm:t>
    </dgm:pt>
    <dgm:pt modelId="{369319C7-73E1-4F7E-8CD4-E503AF45A60F}" type="sibTrans" cxnId="{14D6F4B7-6B4A-4DDC-A713-EFDD97AFC6D8}">
      <dgm:prSet/>
      <dgm:spPr/>
      <dgm:t>
        <a:bodyPr/>
        <a:lstStyle/>
        <a:p>
          <a:endParaRPr lang="en-US"/>
        </a:p>
      </dgm:t>
    </dgm:pt>
    <dgm:pt modelId="{98942932-4208-48C4-B75E-F08D122DE9E3}">
      <dgm:prSet/>
      <dgm:spPr/>
      <dgm:t>
        <a:bodyPr/>
        <a:lstStyle/>
        <a:p>
          <a:r>
            <a:rPr lang="en-US" dirty="0"/>
            <a:t>EXA CS</a:t>
          </a:r>
        </a:p>
      </dgm:t>
    </dgm:pt>
    <dgm:pt modelId="{18EB64F8-AFAF-4112-9F43-4204689DAFF6}" type="parTrans" cxnId="{56502A79-D78E-4D9C-8E65-3D0C3046266D}">
      <dgm:prSet/>
      <dgm:spPr/>
      <dgm:t>
        <a:bodyPr/>
        <a:lstStyle/>
        <a:p>
          <a:endParaRPr lang="en-US"/>
        </a:p>
      </dgm:t>
    </dgm:pt>
    <dgm:pt modelId="{4E58D751-93C9-44D2-AF67-6C1B18185D07}" type="sibTrans" cxnId="{56502A79-D78E-4D9C-8E65-3D0C3046266D}">
      <dgm:prSet/>
      <dgm:spPr/>
      <dgm:t>
        <a:bodyPr/>
        <a:lstStyle/>
        <a:p>
          <a:endParaRPr lang="en-US"/>
        </a:p>
      </dgm:t>
    </dgm:pt>
    <dgm:pt modelId="{B17FAA0F-92F4-4A9B-80AB-74EA952E6056}" type="pres">
      <dgm:prSet presAssocID="{0B21BE76-49A2-4050-92EA-320F6FE1EC68}" presName="Name0" presStyleCnt="0">
        <dgm:presLayoutVars>
          <dgm:dir/>
          <dgm:animLvl val="lvl"/>
          <dgm:resizeHandles val="exact"/>
        </dgm:presLayoutVars>
      </dgm:prSet>
      <dgm:spPr/>
    </dgm:pt>
    <dgm:pt modelId="{46BF22A6-B04B-445E-AF77-529A8FB0F37A}" type="pres">
      <dgm:prSet presAssocID="{F2E06C38-6924-4828-9480-DC0B7B98B5D3}" presName="linNode" presStyleCnt="0"/>
      <dgm:spPr/>
    </dgm:pt>
    <dgm:pt modelId="{C08A6439-D858-4433-B0F8-EBBF3A88B973}" type="pres">
      <dgm:prSet presAssocID="{F2E06C38-6924-4828-9480-DC0B7B98B5D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B57BD5C-BFB1-42FD-8779-930994D90D6F}" type="pres">
      <dgm:prSet presAssocID="{F2E06C38-6924-4828-9480-DC0B7B98B5D3}" presName="descendantText" presStyleLbl="alignAccFollowNode1" presStyleIdx="0" presStyleCnt="3">
        <dgm:presLayoutVars>
          <dgm:bulletEnabled val="1"/>
        </dgm:presLayoutVars>
      </dgm:prSet>
      <dgm:spPr/>
    </dgm:pt>
    <dgm:pt modelId="{4E1C3CC9-6500-41FC-B069-61242DDA25CA}" type="pres">
      <dgm:prSet presAssocID="{F05DBEEB-44B2-429B-943D-6E2633AC7526}" presName="sp" presStyleCnt="0"/>
      <dgm:spPr/>
    </dgm:pt>
    <dgm:pt modelId="{4727DF86-32D2-4D31-B515-ECBB658EC3F1}" type="pres">
      <dgm:prSet presAssocID="{84E31FA8-B782-4E4D-8CE5-B33F9CF658ED}" presName="linNode" presStyleCnt="0"/>
      <dgm:spPr/>
    </dgm:pt>
    <dgm:pt modelId="{D0133864-FC3C-4533-8876-011FFD2125E5}" type="pres">
      <dgm:prSet presAssocID="{84E31FA8-B782-4E4D-8CE5-B33F9CF658E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6E39254-6F7C-4334-BD5C-6E70CEB3EF73}" type="pres">
      <dgm:prSet presAssocID="{84E31FA8-B782-4E4D-8CE5-B33F9CF658ED}" presName="descendantText" presStyleLbl="alignAccFollowNode1" presStyleIdx="1" presStyleCnt="3">
        <dgm:presLayoutVars>
          <dgm:bulletEnabled val="1"/>
        </dgm:presLayoutVars>
      </dgm:prSet>
      <dgm:spPr/>
    </dgm:pt>
    <dgm:pt modelId="{5E2B9E1C-7C4B-4A73-BFE1-13D097B417DD}" type="pres">
      <dgm:prSet presAssocID="{277C3641-7A89-465A-B960-A1B63AC95F46}" presName="sp" presStyleCnt="0"/>
      <dgm:spPr/>
    </dgm:pt>
    <dgm:pt modelId="{E2D448DD-6A5F-4167-8D6B-F631CBBD041A}" type="pres">
      <dgm:prSet presAssocID="{D5A5A248-A103-4671-AE93-4FFB533172B9}" presName="linNode" presStyleCnt="0"/>
      <dgm:spPr/>
    </dgm:pt>
    <dgm:pt modelId="{494CE0AB-5132-4FB6-AF29-3A9DA766BCF7}" type="pres">
      <dgm:prSet presAssocID="{D5A5A248-A103-4671-AE93-4FFB533172B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E037F4F-E843-4D17-B135-B0F9944CFDE4}" type="pres">
      <dgm:prSet presAssocID="{D5A5A248-A103-4671-AE93-4FFB533172B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B811008-11A0-4D92-8320-FBB1C8195591}" srcId="{84E31FA8-B782-4E4D-8CE5-B33F9CF658ED}" destId="{49DA75C5-A07A-47E2-9140-85FBDEC162E9}" srcOrd="1" destOrd="0" parTransId="{1FC2EA57-B5C0-4446-A7F9-B0D631120EBE}" sibTransId="{757E0213-0811-4C89-8F5F-5B4F8E64C03D}"/>
    <dgm:cxn modelId="{415DDA2A-826D-42FD-9342-F8154A4496F4}" type="presOf" srcId="{84E31FA8-B782-4E4D-8CE5-B33F9CF658ED}" destId="{D0133864-FC3C-4533-8876-011FFD2125E5}" srcOrd="0" destOrd="0" presId="urn:microsoft.com/office/officeart/2005/8/layout/vList5"/>
    <dgm:cxn modelId="{490DDE5E-DE13-4E46-8C0B-7B165FBCA9C9}" type="presOf" srcId="{519086BC-BD78-4689-92A8-1AC839FAA712}" destId="{86E39254-6F7C-4334-BD5C-6E70CEB3EF73}" srcOrd="0" destOrd="2" presId="urn:microsoft.com/office/officeart/2005/8/layout/vList5"/>
    <dgm:cxn modelId="{3797F65E-E85D-427E-851A-5BF4E9D99BC3}" srcId="{D5A5A248-A103-4671-AE93-4FFB533172B9}" destId="{E458C763-F142-4341-9F3B-D5BEFF325E40}" srcOrd="1" destOrd="0" parTransId="{7828F2FF-8371-46EF-84EB-F7481A069EDE}" sibTransId="{0C8AD8B4-910F-40ED-B815-1907CB29A977}"/>
    <dgm:cxn modelId="{B167775F-E346-416D-BF8E-858F1DBFE542}" type="presOf" srcId="{98920E65-4FCC-4657-A316-5760666FEA27}" destId="{1B57BD5C-BFB1-42FD-8779-930994D90D6F}" srcOrd="0" destOrd="1" presId="urn:microsoft.com/office/officeart/2005/8/layout/vList5"/>
    <dgm:cxn modelId="{DD28A445-E0FB-4C63-8924-3E0DCF8ED6BF}" srcId="{F2E06C38-6924-4828-9480-DC0B7B98B5D3}" destId="{17903AD8-3AF0-475E-B0CF-E4BEA03CC26A}" srcOrd="0" destOrd="0" parTransId="{183BC6C9-B5A8-4A64-8A48-E46AFF4AB45C}" sibTransId="{C1142CF3-99CE-404D-A154-355877A7D424}"/>
    <dgm:cxn modelId="{786B2D50-0056-4461-9669-5475F86A3395}" srcId="{84E31FA8-B782-4E4D-8CE5-B33F9CF658ED}" destId="{519086BC-BD78-4689-92A8-1AC839FAA712}" srcOrd="2" destOrd="0" parTransId="{5E149654-B1EE-474B-8262-4FCE7EC60B59}" sibTransId="{EC1CE301-70AB-4FAE-8DA6-3700A96CF74B}"/>
    <dgm:cxn modelId="{6FA54A73-FB49-4029-8A9F-F5E6CF3F0A4E}" type="presOf" srcId="{0B21BE76-49A2-4050-92EA-320F6FE1EC68}" destId="{B17FAA0F-92F4-4A9B-80AB-74EA952E6056}" srcOrd="0" destOrd="0" presId="urn:microsoft.com/office/officeart/2005/8/layout/vList5"/>
    <dgm:cxn modelId="{56502A79-D78E-4D9C-8E65-3D0C3046266D}" srcId="{D5A5A248-A103-4671-AE93-4FFB533172B9}" destId="{98942932-4208-48C4-B75E-F08D122DE9E3}" srcOrd="0" destOrd="0" parTransId="{18EB64F8-AFAF-4112-9F43-4204689DAFF6}" sibTransId="{4E58D751-93C9-44D2-AF67-6C1B18185D07}"/>
    <dgm:cxn modelId="{E617EB7F-CA86-4A62-8E0E-48A401899F64}" type="presOf" srcId="{49DA75C5-A07A-47E2-9140-85FBDEC162E9}" destId="{86E39254-6F7C-4334-BD5C-6E70CEB3EF73}" srcOrd="0" destOrd="1" presId="urn:microsoft.com/office/officeart/2005/8/layout/vList5"/>
    <dgm:cxn modelId="{44E7D487-496C-4CF7-B609-79B02914660D}" type="presOf" srcId="{D5A5A248-A103-4671-AE93-4FFB533172B9}" destId="{494CE0AB-5132-4FB6-AF29-3A9DA766BCF7}" srcOrd="0" destOrd="0" presId="urn:microsoft.com/office/officeart/2005/8/layout/vList5"/>
    <dgm:cxn modelId="{A06CC88B-0227-4250-8680-9D134B3F096D}" type="presOf" srcId="{17903AD8-3AF0-475E-B0CF-E4BEA03CC26A}" destId="{1B57BD5C-BFB1-42FD-8779-930994D90D6F}" srcOrd="0" destOrd="0" presId="urn:microsoft.com/office/officeart/2005/8/layout/vList5"/>
    <dgm:cxn modelId="{34F86190-F179-4028-A486-E646AC807947}" type="presOf" srcId="{F2E06C38-6924-4828-9480-DC0B7B98B5D3}" destId="{C08A6439-D858-4433-B0F8-EBBF3A88B973}" srcOrd="0" destOrd="0" presId="urn:microsoft.com/office/officeart/2005/8/layout/vList5"/>
    <dgm:cxn modelId="{6F649696-2DE7-40B7-AADB-2F0B05505D2F}" srcId="{0B21BE76-49A2-4050-92EA-320F6FE1EC68}" destId="{F2E06C38-6924-4828-9480-DC0B7B98B5D3}" srcOrd="0" destOrd="0" parTransId="{631156BD-984C-4775-9BA9-FFC9DFA48689}" sibTransId="{F05DBEEB-44B2-429B-943D-6E2633AC7526}"/>
    <dgm:cxn modelId="{4B2EA799-1C24-4D43-96DC-DB2894CD59F2}" srcId="{0B21BE76-49A2-4050-92EA-320F6FE1EC68}" destId="{D5A5A248-A103-4671-AE93-4FFB533172B9}" srcOrd="2" destOrd="0" parTransId="{C59A66FD-0F8D-4F0E-9189-A5B6A7CCEAA7}" sibTransId="{16FE4BF2-3295-4C3B-9B69-99CC8AC86E6A}"/>
    <dgm:cxn modelId="{14D6F4B7-6B4A-4DDC-A713-EFDD97AFC6D8}" srcId="{84E31FA8-B782-4E4D-8CE5-B33F9CF658ED}" destId="{CBBDAE57-4397-462D-85D0-5D7BD45F0E57}" srcOrd="0" destOrd="0" parTransId="{B1684B6E-7191-4C14-8E98-E539012CC649}" sibTransId="{369319C7-73E1-4F7E-8CD4-E503AF45A60F}"/>
    <dgm:cxn modelId="{E38B64CF-4811-483C-9152-B67F51A81F12}" type="presOf" srcId="{E458C763-F142-4341-9F3B-D5BEFF325E40}" destId="{5E037F4F-E843-4D17-B135-B0F9944CFDE4}" srcOrd="0" destOrd="1" presId="urn:microsoft.com/office/officeart/2005/8/layout/vList5"/>
    <dgm:cxn modelId="{69B39FCF-56A8-426D-9C00-B639F2ADF4CD}" srcId="{0B21BE76-49A2-4050-92EA-320F6FE1EC68}" destId="{84E31FA8-B782-4E4D-8CE5-B33F9CF658ED}" srcOrd="1" destOrd="0" parTransId="{EDB00FB0-1437-4807-85B4-01869676CEC9}" sibTransId="{277C3641-7A89-465A-B960-A1B63AC95F46}"/>
    <dgm:cxn modelId="{639371F2-4AE9-43B5-8E3C-23EB483D9F7C}" srcId="{F2E06C38-6924-4828-9480-DC0B7B98B5D3}" destId="{98920E65-4FCC-4657-A316-5760666FEA27}" srcOrd="1" destOrd="0" parTransId="{6FD8A7A1-CC44-44B8-AB88-94B0C7B84D8B}" sibTransId="{7CE08314-78FC-4DB4-890E-CA4932B6E7EF}"/>
    <dgm:cxn modelId="{E0BA1BF5-F96F-4D00-B863-FD2EA25FDAB6}" type="presOf" srcId="{98942932-4208-48C4-B75E-F08D122DE9E3}" destId="{5E037F4F-E843-4D17-B135-B0F9944CFDE4}" srcOrd="0" destOrd="0" presId="urn:microsoft.com/office/officeart/2005/8/layout/vList5"/>
    <dgm:cxn modelId="{BA5CE9FF-FBF8-40A0-8193-648A82A999CC}" type="presOf" srcId="{CBBDAE57-4397-462D-85D0-5D7BD45F0E57}" destId="{86E39254-6F7C-4334-BD5C-6E70CEB3EF73}" srcOrd="0" destOrd="0" presId="urn:microsoft.com/office/officeart/2005/8/layout/vList5"/>
    <dgm:cxn modelId="{597747FC-2C76-4113-91B0-2148DDC4118D}" type="presParOf" srcId="{B17FAA0F-92F4-4A9B-80AB-74EA952E6056}" destId="{46BF22A6-B04B-445E-AF77-529A8FB0F37A}" srcOrd="0" destOrd="0" presId="urn:microsoft.com/office/officeart/2005/8/layout/vList5"/>
    <dgm:cxn modelId="{E6555039-E008-4FF6-AF55-DAE6F931E4D8}" type="presParOf" srcId="{46BF22A6-B04B-445E-AF77-529A8FB0F37A}" destId="{C08A6439-D858-4433-B0F8-EBBF3A88B973}" srcOrd="0" destOrd="0" presId="urn:microsoft.com/office/officeart/2005/8/layout/vList5"/>
    <dgm:cxn modelId="{FB612896-A70D-4E10-8F77-A9211D48731E}" type="presParOf" srcId="{46BF22A6-B04B-445E-AF77-529A8FB0F37A}" destId="{1B57BD5C-BFB1-42FD-8779-930994D90D6F}" srcOrd="1" destOrd="0" presId="urn:microsoft.com/office/officeart/2005/8/layout/vList5"/>
    <dgm:cxn modelId="{696F269D-8FC9-42D5-B21B-96DB868DFF15}" type="presParOf" srcId="{B17FAA0F-92F4-4A9B-80AB-74EA952E6056}" destId="{4E1C3CC9-6500-41FC-B069-61242DDA25CA}" srcOrd="1" destOrd="0" presId="urn:microsoft.com/office/officeart/2005/8/layout/vList5"/>
    <dgm:cxn modelId="{B19FBB12-FF4E-47FC-8179-F00B2EFC72D1}" type="presParOf" srcId="{B17FAA0F-92F4-4A9B-80AB-74EA952E6056}" destId="{4727DF86-32D2-4D31-B515-ECBB658EC3F1}" srcOrd="2" destOrd="0" presId="urn:microsoft.com/office/officeart/2005/8/layout/vList5"/>
    <dgm:cxn modelId="{216487A5-FF3C-406A-8E9A-3A11B879FB2C}" type="presParOf" srcId="{4727DF86-32D2-4D31-B515-ECBB658EC3F1}" destId="{D0133864-FC3C-4533-8876-011FFD2125E5}" srcOrd="0" destOrd="0" presId="urn:microsoft.com/office/officeart/2005/8/layout/vList5"/>
    <dgm:cxn modelId="{4DB3C11D-E74F-4F21-BDDA-CD1279437428}" type="presParOf" srcId="{4727DF86-32D2-4D31-B515-ECBB658EC3F1}" destId="{86E39254-6F7C-4334-BD5C-6E70CEB3EF73}" srcOrd="1" destOrd="0" presId="urn:microsoft.com/office/officeart/2005/8/layout/vList5"/>
    <dgm:cxn modelId="{7AACE59C-493A-4A7B-AED1-8A9BC024166F}" type="presParOf" srcId="{B17FAA0F-92F4-4A9B-80AB-74EA952E6056}" destId="{5E2B9E1C-7C4B-4A73-BFE1-13D097B417DD}" srcOrd="3" destOrd="0" presId="urn:microsoft.com/office/officeart/2005/8/layout/vList5"/>
    <dgm:cxn modelId="{F54A9B4C-70FE-402A-8D48-09216C9B480F}" type="presParOf" srcId="{B17FAA0F-92F4-4A9B-80AB-74EA952E6056}" destId="{E2D448DD-6A5F-4167-8D6B-F631CBBD041A}" srcOrd="4" destOrd="0" presId="urn:microsoft.com/office/officeart/2005/8/layout/vList5"/>
    <dgm:cxn modelId="{347E7F4E-AF6F-4BED-97D1-BAEFD57E6F17}" type="presParOf" srcId="{E2D448DD-6A5F-4167-8D6B-F631CBBD041A}" destId="{494CE0AB-5132-4FB6-AF29-3A9DA766BCF7}" srcOrd="0" destOrd="0" presId="urn:microsoft.com/office/officeart/2005/8/layout/vList5"/>
    <dgm:cxn modelId="{3A331D31-D1C4-40F9-8DE9-7848BFA9D666}" type="presParOf" srcId="{E2D448DD-6A5F-4167-8D6B-F631CBBD041A}" destId="{5E037F4F-E843-4D17-B135-B0F9944CFDE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1BE76-49A2-4050-92EA-320F6FE1EC6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E31FA8-B782-4E4D-8CE5-B33F9CF658ED}">
      <dgm:prSet/>
      <dgm:spPr/>
      <dgm:t>
        <a:bodyPr/>
        <a:lstStyle/>
        <a:p>
          <a:r>
            <a:rPr lang="en-US" dirty="0"/>
            <a:t>Cloud at Customer</a:t>
          </a:r>
        </a:p>
      </dgm:t>
    </dgm:pt>
    <dgm:pt modelId="{EDB00FB0-1437-4807-85B4-01869676CEC9}" type="parTrans" cxnId="{69B39FCF-56A8-426D-9C00-B639F2ADF4CD}">
      <dgm:prSet/>
      <dgm:spPr/>
      <dgm:t>
        <a:bodyPr/>
        <a:lstStyle/>
        <a:p>
          <a:endParaRPr lang="en-US"/>
        </a:p>
      </dgm:t>
    </dgm:pt>
    <dgm:pt modelId="{277C3641-7A89-465A-B960-A1B63AC95F46}" type="sibTrans" cxnId="{69B39FCF-56A8-426D-9C00-B639F2ADF4CD}">
      <dgm:prSet/>
      <dgm:spPr/>
      <dgm:t>
        <a:bodyPr/>
        <a:lstStyle/>
        <a:p>
          <a:endParaRPr lang="en-US"/>
        </a:p>
      </dgm:t>
    </dgm:pt>
    <dgm:pt modelId="{49DA75C5-A07A-47E2-9140-85FBDEC162E9}">
      <dgm:prSet/>
      <dgm:spPr/>
      <dgm:t>
        <a:bodyPr/>
        <a:lstStyle/>
        <a:p>
          <a:r>
            <a:rPr lang="en-US" dirty="0"/>
            <a:t>Cloud at Customer Gen 1</a:t>
          </a:r>
        </a:p>
      </dgm:t>
    </dgm:pt>
    <dgm:pt modelId="{1FC2EA57-B5C0-4446-A7F9-B0D631120EBE}" type="parTrans" cxnId="{8B811008-11A0-4D92-8320-FBB1C8195591}">
      <dgm:prSet/>
      <dgm:spPr/>
      <dgm:t>
        <a:bodyPr/>
        <a:lstStyle/>
        <a:p>
          <a:endParaRPr lang="en-US"/>
        </a:p>
      </dgm:t>
    </dgm:pt>
    <dgm:pt modelId="{757E0213-0811-4C89-8F5F-5B4F8E64C03D}" type="sibTrans" cxnId="{8B811008-11A0-4D92-8320-FBB1C8195591}">
      <dgm:prSet/>
      <dgm:spPr/>
      <dgm:t>
        <a:bodyPr/>
        <a:lstStyle/>
        <a:p>
          <a:endParaRPr lang="en-US"/>
        </a:p>
      </dgm:t>
    </dgm:pt>
    <dgm:pt modelId="{519086BC-BD78-4689-92A8-1AC839FAA712}">
      <dgm:prSet/>
      <dgm:spPr/>
      <dgm:t>
        <a:bodyPr/>
        <a:lstStyle/>
        <a:p>
          <a:r>
            <a:rPr lang="en-US" dirty="0"/>
            <a:t>Cloud at Customer Gen 2</a:t>
          </a:r>
        </a:p>
      </dgm:t>
    </dgm:pt>
    <dgm:pt modelId="{5E149654-B1EE-474B-8262-4FCE7EC60B59}" type="parTrans" cxnId="{786B2D50-0056-4461-9669-5475F86A3395}">
      <dgm:prSet/>
      <dgm:spPr/>
      <dgm:t>
        <a:bodyPr/>
        <a:lstStyle/>
        <a:p>
          <a:endParaRPr lang="en-US"/>
        </a:p>
      </dgm:t>
    </dgm:pt>
    <dgm:pt modelId="{EC1CE301-70AB-4FAE-8DA6-3700A96CF74B}" type="sibTrans" cxnId="{786B2D50-0056-4461-9669-5475F86A3395}">
      <dgm:prSet/>
      <dgm:spPr/>
      <dgm:t>
        <a:bodyPr/>
        <a:lstStyle/>
        <a:p>
          <a:endParaRPr lang="en-US"/>
        </a:p>
      </dgm:t>
    </dgm:pt>
    <dgm:pt modelId="{CBBDAE57-4397-462D-85D0-5D7BD45F0E57}">
      <dgm:prSet/>
      <dgm:spPr/>
      <dgm:t>
        <a:bodyPr/>
        <a:lstStyle/>
        <a:p>
          <a:r>
            <a:rPr lang="en-US" dirty="0"/>
            <a:t>EXA CC</a:t>
          </a:r>
        </a:p>
      </dgm:t>
    </dgm:pt>
    <dgm:pt modelId="{B1684B6E-7191-4C14-8E98-E539012CC649}" type="parTrans" cxnId="{14D6F4B7-6B4A-4DDC-A713-EFDD97AFC6D8}">
      <dgm:prSet/>
      <dgm:spPr/>
      <dgm:t>
        <a:bodyPr/>
        <a:lstStyle/>
        <a:p>
          <a:endParaRPr lang="en-US"/>
        </a:p>
      </dgm:t>
    </dgm:pt>
    <dgm:pt modelId="{369319C7-73E1-4F7E-8CD4-E503AF45A60F}" type="sibTrans" cxnId="{14D6F4B7-6B4A-4DDC-A713-EFDD97AFC6D8}">
      <dgm:prSet/>
      <dgm:spPr/>
      <dgm:t>
        <a:bodyPr/>
        <a:lstStyle/>
        <a:p>
          <a:endParaRPr lang="en-US"/>
        </a:p>
      </dgm:t>
    </dgm:pt>
    <dgm:pt modelId="{B17FAA0F-92F4-4A9B-80AB-74EA952E6056}" type="pres">
      <dgm:prSet presAssocID="{0B21BE76-49A2-4050-92EA-320F6FE1EC68}" presName="Name0" presStyleCnt="0">
        <dgm:presLayoutVars>
          <dgm:dir/>
          <dgm:animLvl val="lvl"/>
          <dgm:resizeHandles val="exact"/>
        </dgm:presLayoutVars>
      </dgm:prSet>
      <dgm:spPr/>
    </dgm:pt>
    <dgm:pt modelId="{4727DF86-32D2-4D31-B515-ECBB658EC3F1}" type="pres">
      <dgm:prSet presAssocID="{84E31FA8-B782-4E4D-8CE5-B33F9CF658ED}" presName="linNode" presStyleCnt="0"/>
      <dgm:spPr/>
    </dgm:pt>
    <dgm:pt modelId="{D0133864-FC3C-4533-8876-011FFD2125E5}" type="pres">
      <dgm:prSet presAssocID="{84E31FA8-B782-4E4D-8CE5-B33F9CF658ED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86E39254-6F7C-4334-BD5C-6E70CEB3EF73}" type="pres">
      <dgm:prSet presAssocID="{84E31FA8-B782-4E4D-8CE5-B33F9CF658ED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8B811008-11A0-4D92-8320-FBB1C8195591}" srcId="{84E31FA8-B782-4E4D-8CE5-B33F9CF658ED}" destId="{49DA75C5-A07A-47E2-9140-85FBDEC162E9}" srcOrd="1" destOrd="0" parTransId="{1FC2EA57-B5C0-4446-A7F9-B0D631120EBE}" sibTransId="{757E0213-0811-4C89-8F5F-5B4F8E64C03D}"/>
    <dgm:cxn modelId="{415DDA2A-826D-42FD-9342-F8154A4496F4}" type="presOf" srcId="{84E31FA8-B782-4E4D-8CE5-B33F9CF658ED}" destId="{D0133864-FC3C-4533-8876-011FFD2125E5}" srcOrd="0" destOrd="0" presId="urn:microsoft.com/office/officeart/2005/8/layout/vList5"/>
    <dgm:cxn modelId="{490DDE5E-DE13-4E46-8C0B-7B165FBCA9C9}" type="presOf" srcId="{519086BC-BD78-4689-92A8-1AC839FAA712}" destId="{86E39254-6F7C-4334-BD5C-6E70CEB3EF73}" srcOrd="0" destOrd="2" presId="urn:microsoft.com/office/officeart/2005/8/layout/vList5"/>
    <dgm:cxn modelId="{786B2D50-0056-4461-9669-5475F86A3395}" srcId="{84E31FA8-B782-4E4D-8CE5-B33F9CF658ED}" destId="{519086BC-BD78-4689-92A8-1AC839FAA712}" srcOrd="2" destOrd="0" parTransId="{5E149654-B1EE-474B-8262-4FCE7EC60B59}" sibTransId="{EC1CE301-70AB-4FAE-8DA6-3700A96CF74B}"/>
    <dgm:cxn modelId="{6FA54A73-FB49-4029-8A9F-F5E6CF3F0A4E}" type="presOf" srcId="{0B21BE76-49A2-4050-92EA-320F6FE1EC68}" destId="{B17FAA0F-92F4-4A9B-80AB-74EA952E6056}" srcOrd="0" destOrd="0" presId="urn:microsoft.com/office/officeart/2005/8/layout/vList5"/>
    <dgm:cxn modelId="{E617EB7F-CA86-4A62-8E0E-48A401899F64}" type="presOf" srcId="{49DA75C5-A07A-47E2-9140-85FBDEC162E9}" destId="{86E39254-6F7C-4334-BD5C-6E70CEB3EF73}" srcOrd="0" destOrd="1" presId="urn:microsoft.com/office/officeart/2005/8/layout/vList5"/>
    <dgm:cxn modelId="{14D6F4B7-6B4A-4DDC-A713-EFDD97AFC6D8}" srcId="{84E31FA8-B782-4E4D-8CE5-B33F9CF658ED}" destId="{CBBDAE57-4397-462D-85D0-5D7BD45F0E57}" srcOrd="0" destOrd="0" parTransId="{B1684B6E-7191-4C14-8E98-E539012CC649}" sibTransId="{369319C7-73E1-4F7E-8CD4-E503AF45A60F}"/>
    <dgm:cxn modelId="{69B39FCF-56A8-426D-9C00-B639F2ADF4CD}" srcId="{0B21BE76-49A2-4050-92EA-320F6FE1EC68}" destId="{84E31FA8-B782-4E4D-8CE5-B33F9CF658ED}" srcOrd="0" destOrd="0" parTransId="{EDB00FB0-1437-4807-85B4-01869676CEC9}" sibTransId="{277C3641-7A89-465A-B960-A1B63AC95F46}"/>
    <dgm:cxn modelId="{BA5CE9FF-FBF8-40A0-8193-648A82A999CC}" type="presOf" srcId="{CBBDAE57-4397-462D-85D0-5D7BD45F0E57}" destId="{86E39254-6F7C-4334-BD5C-6E70CEB3EF73}" srcOrd="0" destOrd="0" presId="urn:microsoft.com/office/officeart/2005/8/layout/vList5"/>
    <dgm:cxn modelId="{B19FBB12-FF4E-47FC-8179-F00B2EFC72D1}" type="presParOf" srcId="{B17FAA0F-92F4-4A9B-80AB-74EA952E6056}" destId="{4727DF86-32D2-4D31-B515-ECBB658EC3F1}" srcOrd="0" destOrd="0" presId="urn:microsoft.com/office/officeart/2005/8/layout/vList5"/>
    <dgm:cxn modelId="{216487A5-FF3C-406A-8E9A-3A11B879FB2C}" type="presParOf" srcId="{4727DF86-32D2-4D31-B515-ECBB658EC3F1}" destId="{D0133864-FC3C-4533-8876-011FFD2125E5}" srcOrd="0" destOrd="0" presId="urn:microsoft.com/office/officeart/2005/8/layout/vList5"/>
    <dgm:cxn modelId="{4DB3C11D-E74F-4F21-BDDA-CD1279437428}" type="presParOf" srcId="{4727DF86-32D2-4D31-B515-ECBB658EC3F1}" destId="{86E39254-6F7C-4334-BD5C-6E70CEB3EF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573A48-9A04-4CF8-A07F-75EF8514525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6750AE-CFEC-489D-8B8C-9D74C4E706CF}">
      <dgm:prSet/>
      <dgm:spPr/>
      <dgm:t>
        <a:bodyPr/>
        <a:lstStyle/>
        <a:p>
          <a:r>
            <a:rPr lang="en-US"/>
            <a:t>Reduzir a transferência de dados entre as camadas de storage e database servers;</a:t>
          </a:r>
        </a:p>
      </dgm:t>
    </dgm:pt>
    <dgm:pt modelId="{A15A85ED-973E-4FF2-A177-034A0DF6420F}" type="parTrans" cxnId="{C7668D95-F448-492C-A9C4-9B6C215E2D7E}">
      <dgm:prSet/>
      <dgm:spPr/>
      <dgm:t>
        <a:bodyPr/>
        <a:lstStyle/>
        <a:p>
          <a:endParaRPr lang="en-US"/>
        </a:p>
      </dgm:t>
    </dgm:pt>
    <dgm:pt modelId="{F89F080B-B70C-4FD3-AFCB-CA55C4991911}" type="sibTrans" cxnId="{C7668D95-F448-492C-A9C4-9B6C215E2D7E}">
      <dgm:prSet/>
      <dgm:spPr/>
      <dgm:t>
        <a:bodyPr/>
        <a:lstStyle/>
        <a:p>
          <a:endParaRPr lang="en-US"/>
        </a:p>
      </dgm:t>
    </dgm:pt>
    <dgm:pt modelId="{1453CC1E-051E-47DE-9CAF-8C8B4F2B7607}">
      <dgm:prSet/>
      <dgm:spPr/>
      <dgm:t>
        <a:bodyPr/>
        <a:lstStyle/>
        <a:p>
          <a:r>
            <a:rPr lang="en-US"/>
            <a:t>Reduzir o consume de CPU nos Databases Servers;</a:t>
          </a:r>
        </a:p>
      </dgm:t>
    </dgm:pt>
    <dgm:pt modelId="{EA3DA0F4-87A8-44F2-A573-50BE58E6A313}" type="parTrans" cxnId="{20F54D0F-8E72-4768-9F7D-E0A0AB6B133B}">
      <dgm:prSet/>
      <dgm:spPr/>
      <dgm:t>
        <a:bodyPr/>
        <a:lstStyle/>
        <a:p>
          <a:endParaRPr lang="en-US"/>
        </a:p>
      </dgm:t>
    </dgm:pt>
    <dgm:pt modelId="{A2661EC0-2D0A-4FE0-97C5-F31014C82252}" type="sibTrans" cxnId="{20F54D0F-8E72-4768-9F7D-E0A0AB6B133B}">
      <dgm:prSet/>
      <dgm:spPr/>
      <dgm:t>
        <a:bodyPr/>
        <a:lstStyle/>
        <a:p>
          <a:endParaRPr lang="en-US"/>
        </a:p>
      </dgm:t>
    </dgm:pt>
    <dgm:pt modelId="{0531F3CD-A182-40D3-9792-5A489537EE7E}">
      <dgm:prSet/>
      <dgm:spPr/>
      <dgm:t>
        <a:bodyPr/>
        <a:lstStyle/>
        <a:p>
          <a:r>
            <a:rPr lang="en-US"/>
            <a:t>Reduzir IO na camada de Storage.</a:t>
          </a:r>
        </a:p>
      </dgm:t>
    </dgm:pt>
    <dgm:pt modelId="{062806DC-F643-4D48-8DE8-F934EF0A83B2}" type="parTrans" cxnId="{D7B086A0-2A4D-42D7-976D-38EB759DB702}">
      <dgm:prSet/>
      <dgm:spPr/>
      <dgm:t>
        <a:bodyPr/>
        <a:lstStyle/>
        <a:p>
          <a:endParaRPr lang="en-US"/>
        </a:p>
      </dgm:t>
    </dgm:pt>
    <dgm:pt modelId="{13275B94-15B5-40E0-AF6E-6354AE6D3EFA}" type="sibTrans" cxnId="{D7B086A0-2A4D-42D7-976D-38EB759DB702}">
      <dgm:prSet/>
      <dgm:spPr/>
      <dgm:t>
        <a:bodyPr/>
        <a:lstStyle/>
        <a:p>
          <a:endParaRPr lang="en-US"/>
        </a:p>
      </dgm:t>
    </dgm:pt>
    <dgm:pt modelId="{7457157F-6AD4-4C92-B220-9564F69587A6}" type="pres">
      <dgm:prSet presAssocID="{94573A48-9A04-4CF8-A07F-75EF8514525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3FCB462-17D6-4219-B5F1-9E88B29911D8}" type="pres">
      <dgm:prSet presAssocID="{576750AE-CFEC-489D-8B8C-9D74C4E706CF}" presName="root" presStyleCnt="0"/>
      <dgm:spPr/>
    </dgm:pt>
    <dgm:pt modelId="{6ED8CCF3-F66F-4DD2-A669-060D75ED7563}" type="pres">
      <dgm:prSet presAssocID="{576750AE-CFEC-489D-8B8C-9D74C4E706CF}" presName="rootComposite" presStyleCnt="0"/>
      <dgm:spPr/>
    </dgm:pt>
    <dgm:pt modelId="{3C668A42-DDFA-454E-92AD-8433A00C1F0A}" type="pres">
      <dgm:prSet presAssocID="{576750AE-CFEC-489D-8B8C-9D74C4E706CF}" presName="rootText" presStyleLbl="node1" presStyleIdx="0" presStyleCnt="3" custScaleX="130245" custScaleY="211379"/>
      <dgm:spPr/>
    </dgm:pt>
    <dgm:pt modelId="{3484462F-36EB-4C54-A664-481D9111E08F}" type="pres">
      <dgm:prSet presAssocID="{576750AE-CFEC-489D-8B8C-9D74C4E706CF}" presName="rootConnector" presStyleLbl="node1" presStyleIdx="0" presStyleCnt="3"/>
      <dgm:spPr/>
    </dgm:pt>
    <dgm:pt modelId="{74C4FF26-F720-4014-B922-74A422A78979}" type="pres">
      <dgm:prSet presAssocID="{576750AE-CFEC-489D-8B8C-9D74C4E706CF}" presName="childShape" presStyleCnt="0"/>
      <dgm:spPr/>
    </dgm:pt>
    <dgm:pt modelId="{D0C11CA1-0D48-4B55-8CDA-C2808FF0D917}" type="pres">
      <dgm:prSet presAssocID="{1453CC1E-051E-47DE-9CAF-8C8B4F2B7607}" presName="root" presStyleCnt="0"/>
      <dgm:spPr/>
    </dgm:pt>
    <dgm:pt modelId="{DFDE5153-A839-438D-97F3-0CCFA8136079}" type="pres">
      <dgm:prSet presAssocID="{1453CC1E-051E-47DE-9CAF-8C8B4F2B7607}" presName="rootComposite" presStyleCnt="0"/>
      <dgm:spPr/>
    </dgm:pt>
    <dgm:pt modelId="{97345E9A-A280-46DA-82E9-8038CBF638D7}" type="pres">
      <dgm:prSet presAssocID="{1453CC1E-051E-47DE-9CAF-8C8B4F2B7607}" presName="rootText" presStyleLbl="node1" presStyleIdx="1" presStyleCnt="3" custScaleX="130245" custScaleY="211379"/>
      <dgm:spPr/>
    </dgm:pt>
    <dgm:pt modelId="{67106CA7-2D05-4D3E-ADBA-F5BE4EA1418E}" type="pres">
      <dgm:prSet presAssocID="{1453CC1E-051E-47DE-9CAF-8C8B4F2B7607}" presName="rootConnector" presStyleLbl="node1" presStyleIdx="1" presStyleCnt="3"/>
      <dgm:spPr/>
    </dgm:pt>
    <dgm:pt modelId="{CE1D6608-0ADD-4A13-B67A-C54AAE75B9A5}" type="pres">
      <dgm:prSet presAssocID="{1453CC1E-051E-47DE-9CAF-8C8B4F2B7607}" presName="childShape" presStyleCnt="0"/>
      <dgm:spPr/>
    </dgm:pt>
    <dgm:pt modelId="{77567525-890E-4748-8A16-C259553C6BDD}" type="pres">
      <dgm:prSet presAssocID="{0531F3CD-A182-40D3-9792-5A489537EE7E}" presName="root" presStyleCnt="0"/>
      <dgm:spPr/>
    </dgm:pt>
    <dgm:pt modelId="{DFAEE8A4-4B41-42E7-96F7-78C1369858CC}" type="pres">
      <dgm:prSet presAssocID="{0531F3CD-A182-40D3-9792-5A489537EE7E}" presName="rootComposite" presStyleCnt="0"/>
      <dgm:spPr/>
    </dgm:pt>
    <dgm:pt modelId="{5D853790-029C-4E95-B716-97C6F957955F}" type="pres">
      <dgm:prSet presAssocID="{0531F3CD-A182-40D3-9792-5A489537EE7E}" presName="rootText" presStyleLbl="node1" presStyleIdx="2" presStyleCnt="3" custScaleX="130245" custScaleY="211379"/>
      <dgm:spPr/>
    </dgm:pt>
    <dgm:pt modelId="{C372D6BF-4D64-4A85-9933-FEB0A5C0678E}" type="pres">
      <dgm:prSet presAssocID="{0531F3CD-A182-40D3-9792-5A489537EE7E}" presName="rootConnector" presStyleLbl="node1" presStyleIdx="2" presStyleCnt="3"/>
      <dgm:spPr/>
    </dgm:pt>
    <dgm:pt modelId="{DA868E52-446E-4C6C-98B4-6565870707A2}" type="pres">
      <dgm:prSet presAssocID="{0531F3CD-A182-40D3-9792-5A489537EE7E}" presName="childShape" presStyleCnt="0"/>
      <dgm:spPr/>
    </dgm:pt>
  </dgm:ptLst>
  <dgm:cxnLst>
    <dgm:cxn modelId="{424D5A00-8660-47CF-B5E0-1808FF0F846B}" type="presOf" srcId="{0531F3CD-A182-40D3-9792-5A489537EE7E}" destId="{5D853790-029C-4E95-B716-97C6F957955F}" srcOrd="0" destOrd="0" presId="urn:microsoft.com/office/officeart/2005/8/layout/hierarchy3"/>
    <dgm:cxn modelId="{E18FBE00-DF71-422F-8EAF-0F80666698BA}" type="presOf" srcId="{94573A48-9A04-4CF8-A07F-75EF8514525C}" destId="{7457157F-6AD4-4C92-B220-9564F69587A6}" srcOrd="0" destOrd="0" presId="urn:microsoft.com/office/officeart/2005/8/layout/hierarchy3"/>
    <dgm:cxn modelId="{20F54D0F-8E72-4768-9F7D-E0A0AB6B133B}" srcId="{94573A48-9A04-4CF8-A07F-75EF8514525C}" destId="{1453CC1E-051E-47DE-9CAF-8C8B4F2B7607}" srcOrd="1" destOrd="0" parTransId="{EA3DA0F4-87A8-44F2-A573-50BE58E6A313}" sibTransId="{A2661EC0-2D0A-4FE0-97C5-F31014C82252}"/>
    <dgm:cxn modelId="{E9B93D11-795F-41C9-B1F9-828E835AF7B8}" type="presOf" srcId="{1453CC1E-051E-47DE-9CAF-8C8B4F2B7607}" destId="{67106CA7-2D05-4D3E-ADBA-F5BE4EA1418E}" srcOrd="1" destOrd="0" presId="urn:microsoft.com/office/officeart/2005/8/layout/hierarchy3"/>
    <dgm:cxn modelId="{12508B2F-ADA1-40C8-A184-CCC22DDC8718}" type="presOf" srcId="{576750AE-CFEC-489D-8B8C-9D74C4E706CF}" destId="{3C668A42-DDFA-454E-92AD-8433A00C1F0A}" srcOrd="0" destOrd="0" presId="urn:microsoft.com/office/officeart/2005/8/layout/hierarchy3"/>
    <dgm:cxn modelId="{5BC4C544-BFB9-421D-9F3C-1036E632EAF3}" type="presOf" srcId="{576750AE-CFEC-489D-8B8C-9D74C4E706CF}" destId="{3484462F-36EB-4C54-A664-481D9111E08F}" srcOrd="1" destOrd="0" presId="urn:microsoft.com/office/officeart/2005/8/layout/hierarchy3"/>
    <dgm:cxn modelId="{E5869182-B601-4981-BC96-2E052E59138B}" type="presOf" srcId="{1453CC1E-051E-47DE-9CAF-8C8B4F2B7607}" destId="{97345E9A-A280-46DA-82E9-8038CBF638D7}" srcOrd="0" destOrd="0" presId="urn:microsoft.com/office/officeart/2005/8/layout/hierarchy3"/>
    <dgm:cxn modelId="{C7668D95-F448-492C-A9C4-9B6C215E2D7E}" srcId="{94573A48-9A04-4CF8-A07F-75EF8514525C}" destId="{576750AE-CFEC-489D-8B8C-9D74C4E706CF}" srcOrd="0" destOrd="0" parTransId="{A15A85ED-973E-4FF2-A177-034A0DF6420F}" sibTransId="{F89F080B-B70C-4FD3-AFCB-CA55C4991911}"/>
    <dgm:cxn modelId="{D7B086A0-2A4D-42D7-976D-38EB759DB702}" srcId="{94573A48-9A04-4CF8-A07F-75EF8514525C}" destId="{0531F3CD-A182-40D3-9792-5A489537EE7E}" srcOrd="2" destOrd="0" parTransId="{062806DC-F643-4D48-8DE8-F934EF0A83B2}" sibTransId="{13275B94-15B5-40E0-AF6E-6354AE6D3EFA}"/>
    <dgm:cxn modelId="{846782D9-BA6B-4F66-BBCE-ED9C9EE99E3A}" type="presOf" srcId="{0531F3CD-A182-40D3-9792-5A489537EE7E}" destId="{C372D6BF-4D64-4A85-9933-FEB0A5C0678E}" srcOrd="1" destOrd="0" presId="urn:microsoft.com/office/officeart/2005/8/layout/hierarchy3"/>
    <dgm:cxn modelId="{6590D835-D914-4479-9D89-830A3ECA6A21}" type="presParOf" srcId="{7457157F-6AD4-4C92-B220-9564F69587A6}" destId="{B3FCB462-17D6-4219-B5F1-9E88B29911D8}" srcOrd="0" destOrd="0" presId="urn:microsoft.com/office/officeart/2005/8/layout/hierarchy3"/>
    <dgm:cxn modelId="{0F2B7A00-2A61-4277-90C9-2BEE62F9749F}" type="presParOf" srcId="{B3FCB462-17D6-4219-B5F1-9E88B29911D8}" destId="{6ED8CCF3-F66F-4DD2-A669-060D75ED7563}" srcOrd="0" destOrd="0" presId="urn:microsoft.com/office/officeart/2005/8/layout/hierarchy3"/>
    <dgm:cxn modelId="{A3B7E92C-ADFA-4D30-B858-582237B4CFA1}" type="presParOf" srcId="{6ED8CCF3-F66F-4DD2-A669-060D75ED7563}" destId="{3C668A42-DDFA-454E-92AD-8433A00C1F0A}" srcOrd="0" destOrd="0" presId="urn:microsoft.com/office/officeart/2005/8/layout/hierarchy3"/>
    <dgm:cxn modelId="{32F2A8E2-CF70-4A40-B4F8-C5D7EDB46972}" type="presParOf" srcId="{6ED8CCF3-F66F-4DD2-A669-060D75ED7563}" destId="{3484462F-36EB-4C54-A664-481D9111E08F}" srcOrd="1" destOrd="0" presId="urn:microsoft.com/office/officeart/2005/8/layout/hierarchy3"/>
    <dgm:cxn modelId="{D8085495-A73B-43C2-BA32-9FFE53DB7F3F}" type="presParOf" srcId="{B3FCB462-17D6-4219-B5F1-9E88B29911D8}" destId="{74C4FF26-F720-4014-B922-74A422A78979}" srcOrd="1" destOrd="0" presId="urn:microsoft.com/office/officeart/2005/8/layout/hierarchy3"/>
    <dgm:cxn modelId="{02C17AC7-B8FF-4924-BCDC-F48987D49C3B}" type="presParOf" srcId="{7457157F-6AD4-4C92-B220-9564F69587A6}" destId="{D0C11CA1-0D48-4B55-8CDA-C2808FF0D917}" srcOrd="1" destOrd="0" presId="urn:microsoft.com/office/officeart/2005/8/layout/hierarchy3"/>
    <dgm:cxn modelId="{8AFCA9F7-B5D3-4FDA-A3FE-01B2F4E78C97}" type="presParOf" srcId="{D0C11CA1-0D48-4B55-8CDA-C2808FF0D917}" destId="{DFDE5153-A839-438D-97F3-0CCFA8136079}" srcOrd="0" destOrd="0" presId="urn:microsoft.com/office/officeart/2005/8/layout/hierarchy3"/>
    <dgm:cxn modelId="{AF5FA980-FD1F-4D18-8198-91EAD95DB5C9}" type="presParOf" srcId="{DFDE5153-A839-438D-97F3-0CCFA8136079}" destId="{97345E9A-A280-46DA-82E9-8038CBF638D7}" srcOrd="0" destOrd="0" presId="urn:microsoft.com/office/officeart/2005/8/layout/hierarchy3"/>
    <dgm:cxn modelId="{A6722401-9669-493D-9456-7280C9C24BC7}" type="presParOf" srcId="{DFDE5153-A839-438D-97F3-0CCFA8136079}" destId="{67106CA7-2D05-4D3E-ADBA-F5BE4EA1418E}" srcOrd="1" destOrd="0" presId="urn:microsoft.com/office/officeart/2005/8/layout/hierarchy3"/>
    <dgm:cxn modelId="{21CAD4A1-7E8F-4B0E-B775-691EAB102D04}" type="presParOf" srcId="{D0C11CA1-0D48-4B55-8CDA-C2808FF0D917}" destId="{CE1D6608-0ADD-4A13-B67A-C54AAE75B9A5}" srcOrd="1" destOrd="0" presId="urn:microsoft.com/office/officeart/2005/8/layout/hierarchy3"/>
    <dgm:cxn modelId="{60081B17-35C9-4A30-983A-00C152833D67}" type="presParOf" srcId="{7457157F-6AD4-4C92-B220-9564F69587A6}" destId="{77567525-890E-4748-8A16-C259553C6BDD}" srcOrd="2" destOrd="0" presId="urn:microsoft.com/office/officeart/2005/8/layout/hierarchy3"/>
    <dgm:cxn modelId="{B86F3BAD-6FE2-4255-8E10-CE4BFBE015EB}" type="presParOf" srcId="{77567525-890E-4748-8A16-C259553C6BDD}" destId="{DFAEE8A4-4B41-42E7-96F7-78C1369858CC}" srcOrd="0" destOrd="0" presId="urn:microsoft.com/office/officeart/2005/8/layout/hierarchy3"/>
    <dgm:cxn modelId="{82DD6E2F-04EE-4FD2-B813-96EE5C612B33}" type="presParOf" srcId="{DFAEE8A4-4B41-42E7-96F7-78C1369858CC}" destId="{5D853790-029C-4E95-B716-97C6F957955F}" srcOrd="0" destOrd="0" presId="urn:microsoft.com/office/officeart/2005/8/layout/hierarchy3"/>
    <dgm:cxn modelId="{0DB608B6-ECF1-4228-9CAC-ABBA424EE7F1}" type="presParOf" srcId="{DFAEE8A4-4B41-42E7-96F7-78C1369858CC}" destId="{C372D6BF-4D64-4A85-9933-FEB0A5C0678E}" srcOrd="1" destOrd="0" presId="urn:microsoft.com/office/officeart/2005/8/layout/hierarchy3"/>
    <dgm:cxn modelId="{BA9AD916-C6AF-4D2B-9092-20EED23363C8}" type="presParOf" srcId="{77567525-890E-4748-8A16-C259553C6BDD}" destId="{DA868E52-446E-4C6C-98B4-6565870707A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37A42A-F815-44FD-8D32-8F93683E08D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15A74E2-9EDC-4DB9-8A09-B406C931251E}">
      <dgm:prSet/>
      <dgm:spPr/>
      <dgm:t>
        <a:bodyPr/>
        <a:lstStyle/>
        <a:p>
          <a:r>
            <a:rPr lang="en-US"/>
            <a:t>Column Projection</a:t>
          </a:r>
        </a:p>
      </dgm:t>
    </dgm:pt>
    <dgm:pt modelId="{D906B618-487F-4117-9D40-A721988F7073}" type="parTrans" cxnId="{02350B39-AB8B-4641-A07D-3DDB9E4FB394}">
      <dgm:prSet/>
      <dgm:spPr/>
      <dgm:t>
        <a:bodyPr/>
        <a:lstStyle/>
        <a:p>
          <a:endParaRPr lang="en-US"/>
        </a:p>
      </dgm:t>
    </dgm:pt>
    <dgm:pt modelId="{BB129BC2-487A-450F-92AA-8E1E3F2A1CB3}" type="sibTrans" cxnId="{02350B39-AB8B-4641-A07D-3DDB9E4FB394}">
      <dgm:prSet/>
      <dgm:spPr/>
      <dgm:t>
        <a:bodyPr/>
        <a:lstStyle/>
        <a:p>
          <a:endParaRPr lang="en-US"/>
        </a:p>
      </dgm:t>
    </dgm:pt>
    <dgm:pt modelId="{FC1D8DA4-CA4E-49CB-A477-AC630745795B}">
      <dgm:prSet/>
      <dgm:spPr/>
      <dgm:t>
        <a:bodyPr/>
        <a:lstStyle/>
        <a:p>
          <a:r>
            <a:rPr lang="en-US"/>
            <a:t>Predicate Filtering</a:t>
          </a:r>
        </a:p>
      </dgm:t>
    </dgm:pt>
    <dgm:pt modelId="{6D880ABB-C4E3-40D8-B4E0-41E7D3E30CF9}" type="parTrans" cxnId="{0281F7DF-76DF-4096-BB55-C4D3C430C458}">
      <dgm:prSet/>
      <dgm:spPr/>
      <dgm:t>
        <a:bodyPr/>
        <a:lstStyle/>
        <a:p>
          <a:endParaRPr lang="en-US"/>
        </a:p>
      </dgm:t>
    </dgm:pt>
    <dgm:pt modelId="{64208D9F-CE82-4A7A-AA86-F3B1FAA602AD}" type="sibTrans" cxnId="{0281F7DF-76DF-4096-BB55-C4D3C430C458}">
      <dgm:prSet/>
      <dgm:spPr/>
      <dgm:t>
        <a:bodyPr/>
        <a:lstStyle/>
        <a:p>
          <a:endParaRPr lang="en-US"/>
        </a:p>
      </dgm:t>
    </dgm:pt>
    <dgm:pt modelId="{8887C1B5-F6E5-4119-8B69-2D8FF2A36D7A}">
      <dgm:prSet/>
      <dgm:spPr/>
      <dgm:t>
        <a:bodyPr/>
        <a:lstStyle/>
        <a:p>
          <a:r>
            <a:rPr lang="en-US"/>
            <a:t>Storage Index / Zone Maps</a:t>
          </a:r>
        </a:p>
      </dgm:t>
    </dgm:pt>
    <dgm:pt modelId="{5D9B5B41-3574-4812-A794-3AF6A97B527F}" type="parTrans" cxnId="{CC326E4D-9C55-4EA6-AD15-658A1558EC34}">
      <dgm:prSet/>
      <dgm:spPr/>
      <dgm:t>
        <a:bodyPr/>
        <a:lstStyle/>
        <a:p>
          <a:endParaRPr lang="en-US"/>
        </a:p>
      </dgm:t>
    </dgm:pt>
    <dgm:pt modelId="{BFD67FD0-73A0-42AE-AFAF-C605D96712CF}" type="sibTrans" cxnId="{CC326E4D-9C55-4EA6-AD15-658A1558EC34}">
      <dgm:prSet/>
      <dgm:spPr/>
      <dgm:t>
        <a:bodyPr/>
        <a:lstStyle/>
        <a:p>
          <a:endParaRPr lang="en-US"/>
        </a:p>
      </dgm:t>
    </dgm:pt>
    <dgm:pt modelId="{0E6E3C68-6A23-431F-B61F-339E2D0F708D}">
      <dgm:prSet/>
      <dgm:spPr/>
      <dgm:t>
        <a:bodyPr/>
        <a:lstStyle/>
        <a:p>
          <a:r>
            <a:rPr lang="en-US"/>
            <a:t>Joins (Bloom Filter)</a:t>
          </a:r>
        </a:p>
      </dgm:t>
    </dgm:pt>
    <dgm:pt modelId="{88173833-1B44-4038-A4A1-B7F4E551125B}" type="parTrans" cxnId="{922408BD-9C1D-4863-BAA7-12BD3349E3EF}">
      <dgm:prSet/>
      <dgm:spPr/>
      <dgm:t>
        <a:bodyPr/>
        <a:lstStyle/>
        <a:p>
          <a:endParaRPr lang="en-US"/>
        </a:p>
      </dgm:t>
    </dgm:pt>
    <dgm:pt modelId="{04B4E130-3E53-4654-9E0F-ABC60E536C92}" type="sibTrans" cxnId="{922408BD-9C1D-4863-BAA7-12BD3349E3EF}">
      <dgm:prSet/>
      <dgm:spPr/>
      <dgm:t>
        <a:bodyPr/>
        <a:lstStyle/>
        <a:p>
          <a:endParaRPr lang="en-US"/>
        </a:p>
      </dgm:t>
    </dgm:pt>
    <dgm:pt modelId="{890A0D32-F8A9-49D1-BD2D-3E6C928B3892}">
      <dgm:prSet/>
      <dgm:spPr/>
      <dgm:t>
        <a:bodyPr/>
        <a:lstStyle/>
        <a:p>
          <a:r>
            <a:rPr lang="en-US"/>
            <a:t>Function Offloading</a:t>
          </a:r>
        </a:p>
      </dgm:t>
    </dgm:pt>
    <dgm:pt modelId="{EC7F3193-1F0D-40F3-AC38-636DD6A00EA3}" type="parTrans" cxnId="{2E3E64B2-8CFF-4325-A49A-3D865C5858AC}">
      <dgm:prSet/>
      <dgm:spPr/>
      <dgm:t>
        <a:bodyPr/>
        <a:lstStyle/>
        <a:p>
          <a:endParaRPr lang="en-US"/>
        </a:p>
      </dgm:t>
    </dgm:pt>
    <dgm:pt modelId="{C2343C19-9DAD-43CD-AA82-784A60E55317}" type="sibTrans" cxnId="{2E3E64B2-8CFF-4325-A49A-3D865C5858AC}">
      <dgm:prSet/>
      <dgm:spPr/>
      <dgm:t>
        <a:bodyPr/>
        <a:lstStyle/>
        <a:p>
          <a:endParaRPr lang="en-US"/>
        </a:p>
      </dgm:t>
    </dgm:pt>
    <dgm:pt modelId="{B324406E-AF4F-42D3-9866-18E0DFF30265}">
      <dgm:prSet/>
      <dgm:spPr/>
      <dgm:t>
        <a:bodyPr/>
        <a:lstStyle/>
        <a:p>
          <a:r>
            <a:rPr lang="en-US"/>
            <a:t>Virtual Column Evaluation</a:t>
          </a:r>
        </a:p>
      </dgm:t>
    </dgm:pt>
    <dgm:pt modelId="{8C5AC7ED-F52B-43A2-9287-72EE196295C1}" type="parTrans" cxnId="{C529E9D2-4C71-4480-88DD-85231F650DA3}">
      <dgm:prSet/>
      <dgm:spPr/>
      <dgm:t>
        <a:bodyPr/>
        <a:lstStyle/>
        <a:p>
          <a:endParaRPr lang="en-US"/>
        </a:p>
      </dgm:t>
    </dgm:pt>
    <dgm:pt modelId="{16861C76-5AE6-458F-B481-80EE3FFBF392}" type="sibTrans" cxnId="{C529E9D2-4C71-4480-88DD-85231F650DA3}">
      <dgm:prSet/>
      <dgm:spPr/>
      <dgm:t>
        <a:bodyPr/>
        <a:lstStyle/>
        <a:p>
          <a:endParaRPr lang="en-US"/>
        </a:p>
      </dgm:t>
    </dgm:pt>
    <dgm:pt modelId="{61B38EFF-788F-4FE7-8FB2-C3BB28F76DA8}" type="pres">
      <dgm:prSet presAssocID="{C337A42A-F815-44FD-8D32-8F93683E08D5}" presName="linear" presStyleCnt="0">
        <dgm:presLayoutVars>
          <dgm:animLvl val="lvl"/>
          <dgm:resizeHandles val="exact"/>
        </dgm:presLayoutVars>
      </dgm:prSet>
      <dgm:spPr/>
    </dgm:pt>
    <dgm:pt modelId="{B290D8DF-41FE-4921-AEDE-BAD5F6D83CDF}" type="pres">
      <dgm:prSet presAssocID="{D15A74E2-9EDC-4DB9-8A09-B406C931251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CB32B93-F0AD-44CD-9D6D-52E1DB0A3724}" type="pres">
      <dgm:prSet presAssocID="{BB129BC2-487A-450F-92AA-8E1E3F2A1CB3}" presName="spacer" presStyleCnt="0"/>
      <dgm:spPr/>
    </dgm:pt>
    <dgm:pt modelId="{2165D5FA-E381-49FB-91C0-10646C076B12}" type="pres">
      <dgm:prSet presAssocID="{FC1D8DA4-CA4E-49CB-A477-AC630745795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7A2A31E-E9BB-4E72-B0CD-2E2BD467855A}" type="pres">
      <dgm:prSet presAssocID="{64208D9F-CE82-4A7A-AA86-F3B1FAA602AD}" presName="spacer" presStyleCnt="0"/>
      <dgm:spPr/>
    </dgm:pt>
    <dgm:pt modelId="{EB38C455-CA33-43C0-B8B7-30C1BB07B11F}" type="pres">
      <dgm:prSet presAssocID="{8887C1B5-F6E5-4119-8B69-2D8FF2A36D7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1E8FA72-1165-4738-8647-665431C97506}" type="pres">
      <dgm:prSet presAssocID="{BFD67FD0-73A0-42AE-AFAF-C605D96712CF}" presName="spacer" presStyleCnt="0"/>
      <dgm:spPr/>
    </dgm:pt>
    <dgm:pt modelId="{BD71DC94-7040-4BB8-8989-8C703D4325D6}" type="pres">
      <dgm:prSet presAssocID="{0E6E3C68-6A23-431F-B61F-339E2D0F708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523556F-BEE2-408E-AC13-BC7C6775FA1C}" type="pres">
      <dgm:prSet presAssocID="{04B4E130-3E53-4654-9E0F-ABC60E536C92}" presName="spacer" presStyleCnt="0"/>
      <dgm:spPr/>
    </dgm:pt>
    <dgm:pt modelId="{790ECC1E-7364-4508-8861-284E6C1D0005}" type="pres">
      <dgm:prSet presAssocID="{890A0D32-F8A9-49D1-BD2D-3E6C928B389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8EE2651-4ABC-4007-BF9D-E101758E2673}" type="pres">
      <dgm:prSet presAssocID="{C2343C19-9DAD-43CD-AA82-784A60E55317}" presName="spacer" presStyleCnt="0"/>
      <dgm:spPr/>
    </dgm:pt>
    <dgm:pt modelId="{445127B4-6F06-4C66-9DC3-F750DB6FC523}" type="pres">
      <dgm:prSet presAssocID="{B324406E-AF4F-42D3-9866-18E0DFF3026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BF1D309-07B8-48D3-B255-61EC1F2EBBA2}" type="presOf" srcId="{D15A74E2-9EDC-4DB9-8A09-B406C931251E}" destId="{B290D8DF-41FE-4921-AEDE-BAD5F6D83CDF}" srcOrd="0" destOrd="0" presId="urn:microsoft.com/office/officeart/2005/8/layout/vList2"/>
    <dgm:cxn modelId="{57AB881F-B02A-4314-852B-AE05032E4942}" type="presOf" srcId="{B324406E-AF4F-42D3-9866-18E0DFF30265}" destId="{445127B4-6F06-4C66-9DC3-F750DB6FC523}" srcOrd="0" destOrd="0" presId="urn:microsoft.com/office/officeart/2005/8/layout/vList2"/>
    <dgm:cxn modelId="{02350B39-AB8B-4641-A07D-3DDB9E4FB394}" srcId="{C337A42A-F815-44FD-8D32-8F93683E08D5}" destId="{D15A74E2-9EDC-4DB9-8A09-B406C931251E}" srcOrd="0" destOrd="0" parTransId="{D906B618-487F-4117-9D40-A721988F7073}" sibTransId="{BB129BC2-487A-450F-92AA-8E1E3F2A1CB3}"/>
    <dgm:cxn modelId="{30543864-D392-4F6E-9954-3984EB5002D1}" type="presOf" srcId="{C337A42A-F815-44FD-8D32-8F93683E08D5}" destId="{61B38EFF-788F-4FE7-8FB2-C3BB28F76DA8}" srcOrd="0" destOrd="0" presId="urn:microsoft.com/office/officeart/2005/8/layout/vList2"/>
    <dgm:cxn modelId="{39705D64-2D36-47E3-B3EC-76571FBF1BA1}" type="presOf" srcId="{0E6E3C68-6A23-431F-B61F-339E2D0F708D}" destId="{BD71DC94-7040-4BB8-8989-8C703D4325D6}" srcOrd="0" destOrd="0" presId="urn:microsoft.com/office/officeart/2005/8/layout/vList2"/>
    <dgm:cxn modelId="{8B436569-926E-4596-B846-B51DCBDF247B}" type="presOf" srcId="{890A0D32-F8A9-49D1-BD2D-3E6C928B3892}" destId="{790ECC1E-7364-4508-8861-284E6C1D0005}" srcOrd="0" destOrd="0" presId="urn:microsoft.com/office/officeart/2005/8/layout/vList2"/>
    <dgm:cxn modelId="{CC326E4D-9C55-4EA6-AD15-658A1558EC34}" srcId="{C337A42A-F815-44FD-8D32-8F93683E08D5}" destId="{8887C1B5-F6E5-4119-8B69-2D8FF2A36D7A}" srcOrd="2" destOrd="0" parTransId="{5D9B5B41-3574-4812-A794-3AF6A97B527F}" sibTransId="{BFD67FD0-73A0-42AE-AFAF-C605D96712CF}"/>
    <dgm:cxn modelId="{19662E9F-55BA-4A45-8C4A-B9BCA634002E}" type="presOf" srcId="{FC1D8DA4-CA4E-49CB-A477-AC630745795B}" destId="{2165D5FA-E381-49FB-91C0-10646C076B12}" srcOrd="0" destOrd="0" presId="urn:microsoft.com/office/officeart/2005/8/layout/vList2"/>
    <dgm:cxn modelId="{2E3E64B2-8CFF-4325-A49A-3D865C5858AC}" srcId="{C337A42A-F815-44FD-8D32-8F93683E08D5}" destId="{890A0D32-F8A9-49D1-BD2D-3E6C928B3892}" srcOrd="4" destOrd="0" parTransId="{EC7F3193-1F0D-40F3-AC38-636DD6A00EA3}" sibTransId="{C2343C19-9DAD-43CD-AA82-784A60E55317}"/>
    <dgm:cxn modelId="{922408BD-9C1D-4863-BAA7-12BD3349E3EF}" srcId="{C337A42A-F815-44FD-8D32-8F93683E08D5}" destId="{0E6E3C68-6A23-431F-B61F-339E2D0F708D}" srcOrd="3" destOrd="0" parTransId="{88173833-1B44-4038-A4A1-B7F4E551125B}" sibTransId="{04B4E130-3E53-4654-9E0F-ABC60E536C92}"/>
    <dgm:cxn modelId="{C529E9D2-4C71-4480-88DD-85231F650DA3}" srcId="{C337A42A-F815-44FD-8D32-8F93683E08D5}" destId="{B324406E-AF4F-42D3-9866-18E0DFF30265}" srcOrd="5" destOrd="0" parTransId="{8C5AC7ED-F52B-43A2-9287-72EE196295C1}" sibTransId="{16861C76-5AE6-458F-B481-80EE3FFBF392}"/>
    <dgm:cxn modelId="{5782A4DF-9385-4B8D-8BE7-93F486D0E599}" type="presOf" srcId="{8887C1B5-F6E5-4119-8B69-2D8FF2A36D7A}" destId="{EB38C455-CA33-43C0-B8B7-30C1BB07B11F}" srcOrd="0" destOrd="0" presId="urn:microsoft.com/office/officeart/2005/8/layout/vList2"/>
    <dgm:cxn modelId="{0281F7DF-76DF-4096-BB55-C4D3C430C458}" srcId="{C337A42A-F815-44FD-8D32-8F93683E08D5}" destId="{FC1D8DA4-CA4E-49CB-A477-AC630745795B}" srcOrd="1" destOrd="0" parTransId="{6D880ABB-C4E3-40D8-B4E0-41E7D3E30CF9}" sibTransId="{64208D9F-CE82-4A7A-AA86-F3B1FAA602AD}"/>
    <dgm:cxn modelId="{B56E08B7-00FC-48D4-894A-7836526C3032}" type="presParOf" srcId="{61B38EFF-788F-4FE7-8FB2-C3BB28F76DA8}" destId="{B290D8DF-41FE-4921-AEDE-BAD5F6D83CDF}" srcOrd="0" destOrd="0" presId="urn:microsoft.com/office/officeart/2005/8/layout/vList2"/>
    <dgm:cxn modelId="{8FF9E136-F2A0-4E5D-A172-FF042B633BA1}" type="presParOf" srcId="{61B38EFF-788F-4FE7-8FB2-C3BB28F76DA8}" destId="{7CB32B93-F0AD-44CD-9D6D-52E1DB0A3724}" srcOrd="1" destOrd="0" presId="urn:microsoft.com/office/officeart/2005/8/layout/vList2"/>
    <dgm:cxn modelId="{B446D22F-BC90-4433-B84E-90A611AE5090}" type="presParOf" srcId="{61B38EFF-788F-4FE7-8FB2-C3BB28F76DA8}" destId="{2165D5FA-E381-49FB-91C0-10646C076B12}" srcOrd="2" destOrd="0" presId="urn:microsoft.com/office/officeart/2005/8/layout/vList2"/>
    <dgm:cxn modelId="{19E167D6-C7FC-4FEA-9E2B-F85F633895DB}" type="presParOf" srcId="{61B38EFF-788F-4FE7-8FB2-C3BB28F76DA8}" destId="{57A2A31E-E9BB-4E72-B0CD-2E2BD467855A}" srcOrd="3" destOrd="0" presId="urn:microsoft.com/office/officeart/2005/8/layout/vList2"/>
    <dgm:cxn modelId="{6CAA3B57-9585-46DD-AD66-4E0CF7B293AE}" type="presParOf" srcId="{61B38EFF-788F-4FE7-8FB2-C3BB28F76DA8}" destId="{EB38C455-CA33-43C0-B8B7-30C1BB07B11F}" srcOrd="4" destOrd="0" presId="urn:microsoft.com/office/officeart/2005/8/layout/vList2"/>
    <dgm:cxn modelId="{0824F2DB-6ABC-464A-A891-15F6EB91D5AA}" type="presParOf" srcId="{61B38EFF-788F-4FE7-8FB2-C3BB28F76DA8}" destId="{B1E8FA72-1165-4738-8647-665431C97506}" srcOrd="5" destOrd="0" presId="urn:microsoft.com/office/officeart/2005/8/layout/vList2"/>
    <dgm:cxn modelId="{2B115503-4660-49D8-A180-16EEFD78414E}" type="presParOf" srcId="{61B38EFF-788F-4FE7-8FB2-C3BB28F76DA8}" destId="{BD71DC94-7040-4BB8-8989-8C703D4325D6}" srcOrd="6" destOrd="0" presId="urn:microsoft.com/office/officeart/2005/8/layout/vList2"/>
    <dgm:cxn modelId="{E8A3ADA3-AF5D-480A-8B50-954B16AEB723}" type="presParOf" srcId="{61B38EFF-788F-4FE7-8FB2-C3BB28F76DA8}" destId="{7523556F-BEE2-408E-AC13-BC7C6775FA1C}" srcOrd="7" destOrd="0" presId="urn:microsoft.com/office/officeart/2005/8/layout/vList2"/>
    <dgm:cxn modelId="{0BBA6549-E52C-432E-8EC0-5C7A478BE47E}" type="presParOf" srcId="{61B38EFF-788F-4FE7-8FB2-C3BB28F76DA8}" destId="{790ECC1E-7364-4508-8861-284E6C1D0005}" srcOrd="8" destOrd="0" presId="urn:microsoft.com/office/officeart/2005/8/layout/vList2"/>
    <dgm:cxn modelId="{D2DA2283-2828-4A53-B4BA-3725A93A3A46}" type="presParOf" srcId="{61B38EFF-788F-4FE7-8FB2-C3BB28F76DA8}" destId="{68EE2651-4ABC-4007-BF9D-E101758E2673}" srcOrd="9" destOrd="0" presId="urn:microsoft.com/office/officeart/2005/8/layout/vList2"/>
    <dgm:cxn modelId="{37BB4111-DB75-404D-87AD-A7B50BCBBE8B}" type="presParOf" srcId="{61B38EFF-788F-4FE7-8FB2-C3BB28F76DA8}" destId="{445127B4-6F06-4C66-9DC3-F750DB6FC52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0C81E9-581E-4D33-87DB-075F2EED993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EBED8C4-D6E2-4D35-995F-D60D2880DEB2}">
      <dgm:prSet/>
      <dgm:spPr/>
      <dgm:t>
        <a:bodyPr/>
        <a:lstStyle/>
        <a:p>
          <a:r>
            <a:rPr lang="en-US"/>
            <a:t>Warehouse</a:t>
          </a:r>
        </a:p>
      </dgm:t>
    </dgm:pt>
    <dgm:pt modelId="{CB54DC84-968A-4D43-9B9E-BE8324335133}" type="parTrans" cxnId="{A8F91450-3C75-43E4-BD04-B1D4786F792B}">
      <dgm:prSet/>
      <dgm:spPr/>
      <dgm:t>
        <a:bodyPr/>
        <a:lstStyle/>
        <a:p>
          <a:endParaRPr lang="en-US"/>
        </a:p>
      </dgm:t>
    </dgm:pt>
    <dgm:pt modelId="{438BE8ED-40C3-4156-B015-159CC4E0EDAF}" type="sibTrans" cxnId="{A8F91450-3C75-43E4-BD04-B1D4786F792B}">
      <dgm:prSet/>
      <dgm:spPr/>
      <dgm:t>
        <a:bodyPr/>
        <a:lstStyle/>
        <a:p>
          <a:endParaRPr lang="en-US"/>
        </a:p>
      </dgm:t>
    </dgm:pt>
    <dgm:pt modelId="{342554CC-BE50-4DA9-B28A-C7CB9D0195AD}">
      <dgm:prSet/>
      <dgm:spPr/>
      <dgm:t>
        <a:bodyPr/>
        <a:lstStyle/>
        <a:p>
          <a:r>
            <a:rPr lang="en-US"/>
            <a:t>Query Low</a:t>
          </a:r>
        </a:p>
      </dgm:t>
    </dgm:pt>
    <dgm:pt modelId="{217F5C45-C5B1-4660-930A-CAF8749D990C}" type="parTrans" cxnId="{9060F934-E6CA-4747-B86A-4A960BDDE2D3}">
      <dgm:prSet/>
      <dgm:spPr/>
      <dgm:t>
        <a:bodyPr/>
        <a:lstStyle/>
        <a:p>
          <a:endParaRPr lang="en-US"/>
        </a:p>
      </dgm:t>
    </dgm:pt>
    <dgm:pt modelId="{3742B2B9-CB2F-40DE-A00F-FE1F4EF5C4C8}" type="sibTrans" cxnId="{9060F934-E6CA-4747-B86A-4A960BDDE2D3}">
      <dgm:prSet/>
      <dgm:spPr/>
      <dgm:t>
        <a:bodyPr/>
        <a:lstStyle/>
        <a:p>
          <a:endParaRPr lang="en-US"/>
        </a:p>
      </dgm:t>
    </dgm:pt>
    <dgm:pt modelId="{24964530-97BB-488F-A954-421F7A4277E5}">
      <dgm:prSet/>
      <dgm:spPr/>
      <dgm:t>
        <a:bodyPr/>
        <a:lstStyle/>
        <a:p>
          <a:r>
            <a:rPr lang="en-US"/>
            <a:t>Compression Ratio – 4x</a:t>
          </a:r>
        </a:p>
      </dgm:t>
    </dgm:pt>
    <dgm:pt modelId="{BC441B10-5858-4DC3-A989-0C50618C6BC8}" type="parTrans" cxnId="{C5ED07F9-9CBD-490D-BDFD-2F3B49A89FF0}">
      <dgm:prSet/>
      <dgm:spPr/>
      <dgm:t>
        <a:bodyPr/>
        <a:lstStyle/>
        <a:p>
          <a:endParaRPr lang="en-US"/>
        </a:p>
      </dgm:t>
    </dgm:pt>
    <dgm:pt modelId="{5357A681-C260-4135-B753-AAAA1E8B10DE}" type="sibTrans" cxnId="{C5ED07F9-9CBD-490D-BDFD-2F3B49A89FF0}">
      <dgm:prSet/>
      <dgm:spPr/>
      <dgm:t>
        <a:bodyPr/>
        <a:lstStyle/>
        <a:p>
          <a:endParaRPr lang="en-US"/>
        </a:p>
      </dgm:t>
    </dgm:pt>
    <dgm:pt modelId="{9F6922B4-E264-4005-8A79-B3761DA8B20F}">
      <dgm:prSet/>
      <dgm:spPr/>
      <dgm:t>
        <a:bodyPr/>
        <a:lstStyle/>
        <a:p>
          <a:r>
            <a:rPr lang="en-US"/>
            <a:t>Query High</a:t>
          </a:r>
        </a:p>
      </dgm:t>
    </dgm:pt>
    <dgm:pt modelId="{7CD67837-EEF3-4696-AFEF-8A216A53DF45}" type="parTrans" cxnId="{8225D69B-8A3E-441E-BF4B-EEDDADD85045}">
      <dgm:prSet/>
      <dgm:spPr/>
      <dgm:t>
        <a:bodyPr/>
        <a:lstStyle/>
        <a:p>
          <a:endParaRPr lang="en-US"/>
        </a:p>
      </dgm:t>
    </dgm:pt>
    <dgm:pt modelId="{C0D12B44-7931-4B1B-96FB-DEA133B6C0EE}" type="sibTrans" cxnId="{8225D69B-8A3E-441E-BF4B-EEDDADD85045}">
      <dgm:prSet/>
      <dgm:spPr/>
      <dgm:t>
        <a:bodyPr/>
        <a:lstStyle/>
        <a:p>
          <a:endParaRPr lang="en-US"/>
        </a:p>
      </dgm:t>
    </dgm:pt>
    <dgm:pt modelId="{A6AAAD92-E052-4C7F-88E5-D61CCE15039B}">
      <dgm:prSet/>
      <dgm:spPr/>
      <dgm:t>
        <a:bodyPr/>
        <a:lstStyle/>
        <a:p>
          <a:r>
            <a:rPr lang="en-US"/>
            <a:t>Compression Ratio – 6x</a:t>
          </a:r>
        </a:p>
      </dgm:t>
    </dgm:pt>
    <dgm:pt modelId="{F5928835-A16B-419D-9937-C8E571226585}" type="parTrans" cxnId="{66FC2272-50CC-4218-9B98-3D6E146A5EDA}">
      <dgm:prSet/>
      <dgm:spPr/>
      <dgm:t>
        <a:bodyPr/>
        <a:lstStyle/>
        <a:p>
          <a:endParaRPr lang="en-US"/>
        </a:p>
      </dgm:t>
    </dgm:pt>
    <dgm:pt modelId="{4399AC72-3E77-483D-B778-EF4FF1C85A67}" type="sibTrans" cxnId="{66FC2272-50CC-4218-9B98-3D6E146A5EDA}">
      <dgm:prSet/>
      <dgm:spPr/>
      <dgm:t>
        <a:bodyPr/>
        <a:lstStyle/>
        <a:p>
          <a:endParaRPr lang="en-US"/>
        </a:p>
      </dgm:t>
    </dgm:pt>
    <dgm:pt modelId="{7DC97EF6-5109-4BDE-83D0-290E1C4FDFFE}">
      <dgm:prSet/>
      <dgm:spPr/>
      <dgm:t>
        <a:bodyPr/>
        <a:lstStyle/>
        <a:p>
          <a:r>
            <a:rPr lang="en-US"/>
            <a:t>Archival</a:t>
          </a:r>
        </a:p>
      </dgm:t>
    </dgm:pt>
    <dgm:pt modelId="{020CD09C-B2E1-4606-A6A2-B63ACD39CD33}" type="parTrans" cxnId="{078DB84D-3596-4C72-B162-43C358107CB5}">
      <dgm:prSet/>
      <dgm:spPr/>
      <dgm:t>
        <a:bodyPr/>
        <a:lstStyle/>
        <a:p>
          <a:endParaRPr lang="en-US"/>
        </a:p>
      </dgm:t>
    </dgm:pt>
    <dgm:pt modelId="{BCDB9620-8CF6-4EDA-9D05-F7C902717DFC}" type="sibTrans" cxnId="{078DB84D-3596-4C72-B162-43C358107CB5}">
      <dgm:prSet/>
      <dgm:spPr/>
      <dgm:t>
        <a:bodyPr/>
        <a:lstStyle/>
        <a:p>
          <a:endParaRPr lang="en-US"/>
        </a:p>
      </dgm:t>
    </dgm:pt>
    <dgm:pt modelId="{85036A92-A837-4CB3-8EA8-2C61F5A208EA}">
      <dgm:prSet/>
      <dgm:spPr/>
      <dgm:t>
        <a:bodyPr/>
        <a:lstStyle/>
        <a:p>
          <a:r>
            <a:rPr lang="en-US"/>
            <a:t>Archive low</a:t>
          </a:r>
        </a:p>
      </dgm:t>
    </dgm:pt>
    <dgm:pt modelId="{666B81FD-FE52-47B6-AFF0-E01900571BF1}" type="parTrans" cxnId="{0BCD987F-1B03-4935-9C0F-E9B6284BDCDC}">
      <dgm:prSet/>
      <dgm:spPr/>
      <dgm:t>
        <a:bodyPr/>
        <a:lstStyle/>
        <a:p>
          <a:endParaRPr lang="en-US"/>
        </a:p>
      </dgm:t>
    </dgm:pt>
    <dgm:pt modelId="{1BF85261-CEB6-4F3E-9443-C822CFC1372F}" type="sibTrans" cxnId="{0BCD987F-1B03-4935-9C0F-E9B6284BDCDC}">
      <dgm:prSet/>
      <dgm:spPr/>
      <dgm:t>
        <a:bodyPr/>
        <a:lstStyle/>
        <a:p>
          <a:endParaRPr lang="en-US"/>
        </a:p>
      </dgm:t>
    </dgm:pt>
    <dgm:pt modelId="{E7D8F68C-17A2-48DD-B211-2E26AFDC7178}">
      <dgm:prSet/>
      <dgm:spPr/>
      <dgm:t>
        <a:bodyPr/>
        <a:lstStyle/>
        <a:p>
          <a:r>
            <a:rPr lang="en-US"/>
            <a:t>Compression Ratio – 7x</a:t>
          </a:r>
        </a:p>
      </dgm:t>
    </dgm:pt>
    <dgm:pt modelId="{0058C5B6-2BCD-4CB0-B5EF-68CEF62FA096}" type="parTrans" cxnId="{31F665CE-B911-4B20-B0D6-1466A9FC5323}">
      <dgm:prSet/>
      <dgm:spPr/>
      <dgm:t>
        <a:bodyPr/>
        <a:lstStyle/>
        <a:p>
          <a:endParaRPr lang="en-US"/>
        </a:p>
      </dgm:t>
    </dgm:pt>
    <dgm:pt modelId="{C8C5004F-9580-4C04-BB18-5804B671AF25}" type="sibTrans" cxnId="{31F665CE-B911-4B20-B0D6-1466A9FC5323}">
      <dgm:prSet/>
      <dgm:spPr/>
      <dgm:t>
        <a:bodyPr/>
        <a:lstStyle/>
        <a:p>
          <a:endParaRPr lang="en-US"/>
        </a:p>
      </dgm:t>
    </dgm:pt>
    <dgm:pt modelId="{F578C886-F2EF-49F3-BA0A-C1389EC0898D}">
      <dgm:prSet/>
      <dgm:spPr/>
      <dgm:t>
        <a:bodyPr/>
        <a:lstStyle/>
        <a:p>
          <a:r>
            <a:rPr lang="en-US"/>
            <a:t>Archive High</a:t>
          </a:r>
        </a:p>
      </dgm:t>
    </dgm:pt>
    <dgm:pt modelId="{DFF888F2-806F-4007-8142-CFCEA5005A87}" type="parTrans" cxnId="{240905B5-2BCB-4D5A-9936-C317A8B39CA2}">
      <dgm:prSet/>
      <dgm:spPr/>
      <dgm:t>
        <a:bodyPr/>
        <a:lstStyle/>
        <a:p>
          <a:endParaRPr lang="en-US"/>
        </a:p>
      </dgm:t>
    </dgm:pt>
    <dgm:pt modelId="{ADC64700-E324-4286-A7EF-90B477D8B975}" type="sibTrans" cxnId="{240905B5-2BCB-4D5A-9936-C317A8B39CA2}">
      <dgm:prSet/>
      <dgm:spPr/>
      <dgm:t>
        <a:bodyPr/>
        <a:lstStyle/>
        <a:p>
          <a:endParaRPr lang="en-US"/>
        </a:p>
      </dgm:t>
    </dgm:pt>
    <dgm:pt modelId="{1F8945F6-DEF9-4382-82E8-3F0E11E02021}">
      <dgm:prSet/>
      <dgm:spPr/>
      <dgm:t>
        <a:bodyPr/>
        <a:lstStyle/>
        <a:p>
          <a:r>
            <a:rPr lang="en-US"/>
            <a:t>Compression Ratio – 12x</a:t>
          </a:r>
        </a:p>
      </dgm:t>
    </dgm:pt>
    <dgm:pt modelId="{DFF44587-BDCD-4881-BAA5-352799FCC18B}" type="parTrans" cxnId="{81881B36-3D55-449F-9A3D-E92D9AE7A89A}">
      <dgm:prSet/>
      <dgm:spPr/>
      <dgm:t>
        <a:bodyPr/>
        <a:lstStyle/>
        <a:p>
          <a:endParaRPr lang="en-US"/>
        </a:p>
      </dgm:t>
    </dgm:pt>
    <dgm:pt modelId="{F569ACD2-3113-4938-9F58-9634659F3ED6}" type="sibTrans" cxnId="{81881B36-3D55-449F-9A3D-E92D9AE7A89A}">
      <dgm:prSet/>
      <dgm:spPr/>
      <dgm:t>
        <a:bodyPr/>
        <a:lstStyle/>
        <a:p>
          <a:endParaRPr lang="en-US"/>
        </a:p>
      </dgm:t>
    </dgm:pt>
    <dgm:pt modelId="{54BD0731-6654-44DD-ACFD-F1FE28962290}" type="pres">
      <dgm:prSet presAssocID="{FB0C81E9-581E-4D33-87DB-075F2EED993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89E4DA4-99A9-42A8-A6EC-73D5E7AA9678}" type="pres">
      <dgm:prSet presAssocID="{BEBED8C4-D6E2-4D35-995F-D60D2880DEB2}" presName="root" presStyleCnt="0"/>
      <dgm:spPr/>
    </dgm:pt>
    <dgm:pt modelId="{A48C8FCB-A0C1-4D60-B20C-266C4958D743}" type="pres">
      <dgm:prSet presAssocID="{BEBED8C4-D6E2-4D35-995F-D60D2880DEB2}" presName="rootComposite" presStyleCnt="0"/>
      <dgm:spPr/>
    </dgm:pt>
    <dgm:pt modelId="{9D5CA113-5E51-4401-B71F-1EB7BA535CA4}" type="pres">
      <dgm:prSet presAssocID="{BEBED8C4-D6E2-4D35-995F-D60D2880DEB2}" presName="rootText" presStyleLbl="node1" presStyleIdx="0" presStyleCnt="2"/>
      <dgm:spPr/>
    </dgm:pt>
    <dgm:pt modelId="{DA705E0E-C247-4113-A529-7328642CD971}" type="pres">
      <dgm:prSet presAssocID="{BEBED8C4-D6E2-4D35-995F-D60D2880DEB2}" presName="rootConnector" presStyleLbl="node1" presStyleIdx="0" presStyleCnt="2"/>
      <dgm:spPr/>
    </dgm:pt>
    <dgm:pt modelId="{C31C989C-FFCF-4B38-837D-210262CC1A00}" type="pres">
      <dgm:prSet presAssocID="{BEBED8C4-D6E2-4D35-995F-D60D2880DEB2}" presName="childShape" presStyleCnt="0"/>
      <dgm:spPr/>
    </dgm:pt>
    <dgm:pt modelId="{DB9F3E85-3A8E-4DC6-AD56-44543FA0432E}" type="pres">
      <dgm:prSet presAssocID="{217F5C45-C5B1-4660-930A-CAF8749D990C}" presName="Name13" presStyleLbl="parChTrans1D2" presStyleIdx="0" presStyleCnt="4"/>
      <dgm:spPr/>
    </dgm:pt>
    <dgm:pt modelId="{5CDE7FB1-63D2-4E5E-8B25-3A17585253F8}" type="pres">
      <dgm:prSet presAssocID="{342554CC-BE50-4DA9-B28A-C7CB9D0195AD}" presName="childText" presStyleLbl="bgAcc1" presStyleIdx="0" presStyleCnt="4">
        <dgm:presLayoutVars>
          <dgm:bulletEnabled val="1"/>
        </dgm:presLayoutVars>
      </dgm:prSet>
      <dgm:spPr/>
    </dgm:pt>
    <dgm:pt modelId="{73E5B5E5-FD45-4A6C-9B2C-7651F82C5D68}" type="pres">
      <dgm:prSet presAssocID="{7CD67837-EEF3-4696-AFEF-8A216A53DF45}" presName="Name13" presStyleLbl="parChTrans1D2" presStyleIdx="1" presStyleCnt="4"/>
      <dgm:spPr/>
    </dgm:pt>
    <dgm:pt modelId="{750A3154-7391-4782-90C6-149603A2748C}" type="pres">
      <dgm:prSet presAssocID="{9F6922B4-E264-4005-8A79-B3761DA8B20F}" presName="childText" presStyleLbl="bgAcc1" presStyleIdx="1" presStyleCnt="4">
        <dgm:presLayoutVars>
          <dgm:bulletEnabled val="1"/>
        </dgm:presLayoutVars>
      </dgm:prSet>
      <dgm:spPr/>
    </dgm:pt>
    <dgm:pt modelId="{4D0AA6A5-F7DF-4DC3-8414-1EF4DDA567D6}" type="pres">
      <dgm:prSet presAssocID="{7DC97EF6-5109-4BDE-83D0-290E1C4FDFFE}" presName="root" presStyleCnt="0"/>
      <dgm:spPr/>
    </dgm:pt>
    <dgm:pt modelId="{0F33EEE7-42FA-4396-847D-4C17C16E3A49}" type="pres">
      <dgm:prSet presAssocID="{7DC97EF6-5109-4BDE-83D0-290E1C4FDFFE}" presName="rootComposite" presStyleCnt="0"/>
      <dgm:spPr/>
    </dgm:pt>
    <dgm:pt modelId="{A2BAC51A-C849-4376-AA62-59952A5A5384}" type="pres">
      <dgm:prSet presAssocID="{7DC97EF6-5109-4BDE-83D0-290E1C4FDFFE}" presName="rootText" presStyleLbl="node1" presStyleIdx="1" presStyleCnt="2"/>
      <dgm:spPr/>
    </dgm:pt>
    <dgm:pt modelId="{C7EE5925-A112-48E8-B80C-D4617B868162}" type="pres">
      <dgm:prSet presAssocID="{7DC97EF6-5109-4BDE-83D0-290E1C4FDFFE}" presName="rootConnector" presStyleLbl="node1" presStyleIdx="1" presStyleCnt="2"/>
      <dgm:spPr/>
    </dgm:pt>
    <dgm:pt modelId="{377C988B-0F9B-4E2D-B464-D1A8694D3511}" type="pres">
      <dgm:prSet presAssocID="{7DC97EF6-5109-4BDE-83D0-290E1C4FDFFE}" presName="childShape" presStyleCnt="0"/>
      <dgm:spPr/>
    </dgm:pt>
    <dgm:pt modelId="{6E6E81F8-E39B-480B-80B9-9FEAA1F7DF64}" type="pres">
      <dgm:prSet presAssocID="{666B81FD-FE52-47B6-AFF0-E01900571BF1}" presName="Name13" presStyleLbl="parChTrans1D2" presStyleIdx="2" presStyleCnt="4"/>
      <dgm:spPr/>
    </dgm:pt>
    <dgm:pt modelId="{98E99B00-82FA-49EA-B85E-E3F6AED0D337}" type="pres">
      <dgm:prSet presAssocID="{85036A92-A837-4CB3-8EA8-2C61F5A208EA}" presName="childText" presStyleLbl="bgAcc1" presStyleIdx="2" presStyleCnt="4">
        <dgm:presLayoutVars>
          <dgm:bulletEnabled val="1"/>
        </dgm:presLayoutVars>
      </dgm:prSet>
      <dgm:spPr/>
    </dgm:pt>
    <dgm:pt modelId="{1BAB4255-2287-4DA8-87AF-1A22AC606298}" type="pres">
      <dgm:prSet presAssocID="{DFF888F2-806F-4007-8142-CFCEA5005A87}" presName="Name13" presStyleLbl="parChTrans1D2" presStyleIdx="3" presStyleCnt="4"/>
      <dgm:spPr/>
    </dgm:pt>
    <dgm:pt modelId="{ED1D9485-7607-4619-BD17-00015A4FFC99}" type="pres">
      <dgm:prSet presAssocID="{F578C886-F2EF-49F3-BA0A-C1389EC0898D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05D5AA1D-16BC-4C04-883C-A2E0DA53B114}" type="presOf" srcId="{24964530-97BB-488F-A954-421F7A4277E5}" destId="{5CDE7FB1-63D2-4E5E-8B25-3A17585253F8}" srcOrd="0" destOrd="1" presId="urn:microsoft.com/office/officeart/2005/8/layout/hierarchy3"/>
    <dgm:cxn modelId="{BF872E1F-5ED0-4401-9F12-EE62C1E66166}" type="presOf" srcId="{DFF888F2-806F-4007-8142-CFCEA5005A87}" destId="{1BAB4255-2287-4DA8-87AF-1A22AC606298}" srcOrd="0" destOrd="0" presId="urn:microsoft.com/office/officeart/2005/8/layout/hierarchy3"/>
    <dgm:cxn modelId="{5A705A2E-F728-4659-BC6A-A385E28354E1}" type="presOf" srcId="{BEBED8C4-D6E2-4D35-995F-D60D2880DEB2}" destId="{DA705E0E-C247-4113-A529-7328642CD971}" srcOrd="1" destOrd="0" presId="urn:microsoft.com/office/officeart/2005/8/layout/hierarchy3"/>
    <dgm:cxn modelId="{9060F934-E6CA-4747-B86A-4A960BDDE2D3}" srcId="{BEBED8C4-D6E2-4D35-995F-D60D2880DEB2}" destId="{342554CC-BE50-4DA9-B28A-C7CB9D0195AD}" srcOrd="0" destOrd="0" parTransId="{217F5C45-C5B1-4660-930A-CAF8749D990C}" sibTransId="{3742B2B9-CB2F-40DE-A00F-FE1F4EF5C4C8}"/>
    <dgm:cxn modelId="{81881B36-3D55-449F-9A3D-E92D9AE7A89A}" srcId="{F578C886-F2EF-49F3-BA0A-C1389EC0898D}" destId="{1F8945F6-DEF9-4382-82E8-3F0E11E02021}" srcOrd="0" destOrd="0" parTransId="{DFF44587-BDCD-4881-BAA5-352799FCC18B}" sibTransId="{F569ACD2-3113-4938-9F58-9634659F3ED6}"/>
    <dgm:cxn modelId="{F6188F64-2A79-40F6-8E09-71670E1A29DF}" type="presOf" srcId="{7CD67837-EEF3-4696-AFEF-8A216A53DF45}" destId="{73E5B5E5-FD45-4A6C-9B2C-7651F82C5D68}" srcOrd="0" destOrd="0" presId="urn:microsoft.com/office/officeart/2005/8/layout/hierarchy3"/>
    <dgm:cxn modelId="{E866856C-CE98-4D81-97AB-7B41F3B9F40B}" type="presOf" srcId="{666B81FD-FE52-47B6-AFF0-E01900571BF1}" destId="{6E6E81F8-E39B-480B-80B9-9FEAA1F7DF64}" srcOrd="0" destOrd="0" presId="urn:microsoft.com/office/officeart/2005/8/layout/hierarchy3"/>
    <dgm:cxn modelId="{078DB84D-3596-4C72-B162-43C358107CB5}" srcId="{FB0C81E9-581E-4D33-87DB-075F2EED993D}" destId="{7DC97EF6-5109-4BDE-83D0-290E1C4FDFFE}" srcOrd="1" destOrd="0" parTransId="{020CD09C-B2E1-4606-A6A2-B63ACD39CD33}" sibTransId="{BCDB9620-8CF6-4EDA-9D05-F7C902717DFC}"/>
    <dgm:cxn modelId="{56F6E96F-2345-4C56-96A8-919960D18581}" type="presOf" srcId="{7DC97EF6-5109-4BDE-83D0-290E1C4FDFFE}" destId="{A2BAC51A-C849-4376-AA62-59952A5A5384}" srcOrd="0" destOrd="0" presId="urn:microsoft.com/office/officeart/2005/8/layout/hierarchy3"/>
    <dgm:cxn modelId="{A8F91450-3C75-43E4-BD04-B1D4786F792B}" srcId="{FB0C81E9-581E-4D33-87DB-075F2EED993D}" destId="{BEBED8C4-D6E2-4D35-995F-D60D2880DEB2}" srcOrd="0" destOrd="0" parTransId="{CB54DC84-968A-4D43-9B9E-BE8324335133}" sibTransId="{438BE8ED-40C3-4156-B015-159CC4E0EDAF}"/>
    <dgm:cxn modelId="{66FC2272-50CC-4218-9B98-3D6E146A5EDA}" srcId="{9F6922B4-E264-4005-8A79-B3761DA8B20F}" destId="{A6AAAD92-E052-4C7F-88E5-D61CCE15039B}" srcOrd="0" destOrd="0" parTransId="{F5928835-A16B-419D-9937-C8E571226585}" sibTransId="{4399AC72-3E77-483D-B778-EF4FF1C85A67}"/>
    <dgm:cxn modelId="{85412A76-3808-4EB3-A735-5B7C006607CD}" type="presOf" srcId="{342554CC-BE50-4DA9-B28A-C7CB9D0195AD}" destId="{5CDE7FB1-63D2-4E5E-8B25-3A17585253F8}" srcOrd="0" destOrd="0" presId="urn:microsoft.com/office/officeart/2005/8/layout/hierarchy3"/>
    <dgm:cxn modelId="{3678F45A-6BA3-422B-860C-589974101A45}" type="presOf" srcId="{1F8945F6-DEF9-4382-82E8-3F0E11E02021}" destId="{ED1D9485-7607-4619-BD17-00015A4FFC99}" srcOrd="0" destOrd="1" presId="urn:microsoft.com/office/officeart/2005/8/layout/hierarchy3"/>
    <dgm:cxn modelId="{0BCD987F-1B03-4935-9C0F-E9B6284BDCDC}" srcId="{7DC97EF6-5109-4BDE-83D0-290E1C4FDFFE}" destId="{85036A92-A837-4CB3-8EA8-2C61F5A208EA}" srcOrd="0" destOrd="0" parTransId="{666B81FD-FE52-47B6-AFF0-E01900571BF1}" sibTransId="{1BF85261-CEB6-4F3E-9443-C822CFC1372F}"/>
    <dgm:cxn modelId="{88FD8085-1096-45D9-B475-DB55E3745C4B}" type="presOf" srcId="{9F6922B4-E264-4005-8A79-B3761DA8B20F}" destId="{750A3154-7391-4782-90C6-149603A2748C}" srcOrd="0" destOrd="0" presId="urn:microsoft.com/office/officeart/2005/8/layout/hierarchy3"/>
    <dgm:cxn modelId="{01E78D94-85A6-46E4-966B-1038F67E5A85}" type="presOf" srcId="{FB0C81E9-581E-4D33-87DB-075F2EED993D}" destId="{54BD0731-6654-44DD-ACFD-F1FE28962290}" srcOrd="0" destOrd="0" presId="urn:microsoft.com/office/officeart/2005/8/layout/hierarchy3"/>
    <dgm:cxn modelId="{0866C097-7EC8-462B-8959-81978E49512A}" type="presOf" srcId="{BEBED8C4-D6E2-4D35-995F-D60D2880DEB2}" destId="{9D5CA113-5E51-4401-B71F-1EB7BA535CA4}" srcOrd="0" destOrd="0" presId="urn:microsoft.com/office/officeart/2005/8/layout/hierarchy3"/>
    <dgm:cxn modelId="{8225D69B-8A3E-441E-BF4B-EEDDADD85045}" srcId="{BEBED8C4-D6E2-4D35-995F-D60D2880DEB2}" destId="{9F6922B4-E264-4005-8A79-B3761DA8B20F}" srcOrd="1" destOrd="0" parTransId="{7CD67837-EEF3-4696-AFEF-8A216A53DF45}" sibTransId="{C0D12B44-7931-4B1B-96FB-DEA133B6C0EE}"/>
    <dgm:cxn modelId="{2231C0B0-E6F3-4F7B-AF35-E571DA8FA0DF}" type="presOf" srcId="{F578C886-F2EF-49F3-BA0A-C1389EC0898D}" destId="{ED1D9485-7607-4619-BD17-00015A4FFC99}" srcOrd="0" destOrd="0" presId="urn:microsoft.com/office/officeart/2005/8/layout/hierarchy3"/>
    <dgm:cxn modelId="{240905B5-2BCB-4D5A-9936-C317A8B39CA2}" srcId="{7DC97EF6-5109-4BDE-83D0-290E1C4FDFFE}" destId="{F578C886-F2EF-49F3-BA0A-C1389EC0898D}" srcOrd="1" destOrd="0" parTransId="{DFF888F2-806F-4007-8142-CFCEA5005A87}" sibTransId="{ADC64700-E324-4286-A7EF-90B477D8B975}"/>
    <dgm:cxn modelId="{0CB891BB-9D3B-4987-9DC7-B1BE27ADACD1}" type="presOf" srcId="{217F5C45-C5B1-4660-930A-CAF8749D990C}" destId="{DB9F3E85-3A8E-4DC6-AD56-44543FA0432E}" srcOrd="0" destOrd="0" presId="urn:microsoft.com/office/officeart/2005/8/layout/hierarchy3"/>
    <dgm:cxn modelId="{31F665CE-B911-4B20-B0D6-1466A9FC5323}" srcId="{85036A92-A837-4CB3-8EA8-2C61F5A208EA}" destId="{E7D8F68C-17A2-48DD-B211-2E26AFDC7178}" srcOrd="0" destOrd="0" parTransId="{0058C5B6-2BCD-4CB0-B5EF-68CEF62FA096}" sibTransId="{C8C5004F-9580-4C04-BB18-5804B671AF25}"/>
    <dgm:cxn modelId="{278CB6DD-EBCD-4827-B4C0-50BA51CDC7F9}" type="presOf" srcId="{A6AAAD92-E052-4C7F-88E5-D61CCE15039B}" destId="{750A3154-7391-4782-90C6-149603A2748C}" srcOrd="0" destOrd="1" presId="urn:microsoft.com/office/officeart/2005/8/layout/hierarchy3"/>
    <dgm:cxn modelId="{77652BE1-48B5-4BCE-9068-D952A944B671}" type="presOf" srcId="{7DC97EF6-5109-4BDE-83D0-290E1C4FDFFE}" destId="{C7EE5925-A112-48E8-B80C-D4617B868162}" srcOrd="1" destOrd="0" presId="urn:microsoft.com/office/officeart/2005/8/layout/hierarchy3"/>
    <dgm:cxn modelId="{77236BE7-8446-4AB7-A02B-2C7C39B42DCC}" type="presOf" srcId="{E7D8F68C-17A2-48DD-B211-2E26AFDC7178}" destId="{98E99B00-82FA-49EA-B85E-E3F6AED0D337}" srcOrd="0" destOrd="1" presId="urn:microsoft.com/office/officeart/2005/8/layout/hierarchy3"/>
    <dgm:cxn modelId="{A9D6CAE9-4D42-4F05-9EE7-FFD0FF844F03}" type="presOf" srcId="{85036A92-A837-4CB3-8EA8-2C61F5A208EA}" destId="{98E99B00-82FA-49EA-B85E-E3F6AED0D337}" srcOrd="0" destOrd="0" presId="urn:microsoft.com/office/officeart/2005/8/layout/hierarchy3"/>
    <dgm:cxn modelId="{C5ED07F9-9CBD-490D-BDFD-2F3B49A89FF0}" srcId="{342554CC-BE50-4DA9-B28A-C7CB9D0195AD}" destId="{24964530-97BB-488F-A954-421F7A4277E5}" srcOrd="0" destOrd="0" parTransId="{BC441B10-5858-4DC3-A989-0C50618C6BC8}" sibTransId="{5357A681-C260-4135-B753-AAAA1E8B10DE}"/>
    <dgm:cxn modelId="{4508297E-674E-4916-BB23-226735541624}" type="presParOf" srcId="{54BD0731-6654-44DD-ACFD-F1FE28962290}" destId="{E89E4DA4-99A9-42A8-A6EC-73D5E7AA9678}" srcOrd="0" destOrd="0" presId="urn:microsoft.com/office/officeart/2005/8/layout/hierarchy3"/>
    <dgm:cxn modelId="{75082FE6-A634-4AE9-92F0-C50316B5AB32}" type="presParOf" srcId="{E89E4DA4-99A9-42A8-A6EC-73D5E7AA9678}" destId="{A48C8FCB-A0C1-4D60-B20C-266C4958D743}" srcOrd="0" destOrd="0" presId="urn:microsoft.com/office/officeart/2005/8/layout/hierarchy3"/>
    <dgm:cxn modelId="{6630CB79-328C-4FBA-94D8-14E13395ECB1}" type="presParOf" srcId="{A48C8FCB-A0C1-4D60-B20C-266C4958D743}" destId="{9D5CA113-5E51-4401-B71F-1EB7BA535CA4}" srcOrd="0" destOrd="0" presId="urn:microsoft.com/office/officeart/2005/8/layout/hierarchy3"/>
    <dgm:cxn modelId="{9BD9D58B-54B5-4266-A07C-331333D9ABC0}" type="presParOf" srcId="{A48C8FCB-A0C1-4D60-B20C-266C4958D743}" destId="{DA705E0E-C247-4113-A529-7328642CD971}" srcOrd="1" destOrd="0" presId="urn:microsoft.com/office/officeart/2005/8/layout/hierarchy3"/>
    <dgm:cxn modelId="{A13E6EF0-7319-4D05-A532-5ED3800497B1}" type="presParOf" srcId="{E89E4DA4-99A9-42A8-A6EC-73D5E7AA9678}" destId="{C31C989C-FFCF-4B38-837D-210262CC1A00}" srcOrd="1" destOrd="0" presId="urn:microsoft.com/office/officeart/2005/8/layout/hierarchy3"/>
    <dgm:cxn modelId="{26CB2074-9CED-4542-B264-986C7D1C1373}" type="presParOf" srcId="{C31C989C-FFCF-4B38-837D-210262CC1A00}" destId="{DB9F3E85-3A8E-4DC6-AD56-44543FA0432E}" srcOrd="0" destOrd="0" presId="urn:microsoft.com/office/officeart/2005/8/layout/hierarchy3"/>
    <dgm:cxn modelId="{1A2D7CEE-ADA0-410B-97A6-732D42F9A490}" type="presParOf" srcId="{C31C989C-FFCF-4B38-837D-210262CC1A00}" destId="{5CDE7FB1-63D2-4E5E-8B25-3A17585253F8}" srcOrd="1" destOrd="0" presId="urn:microsoft.com/office/officeart/2005/8/layout/hierarchy3"/>
    <dgm:cxn modelId="{18901C72-17A5-4674-AD68-36AFD95D76BE}" type="presParOf" srcId="{C31C989C-FFCF-4B38-837D-210262CC1A00}" destId="{73E5B5E5-FD45-4A6C-9B2C-7651F82C5D68}" srcOrd="2" destOrd="0" presId="urn:microsoft.com/office/officeart/2005/8/layout/hierarchy3"/>
    <dgm:cxn modelId="{9E5DB563-5CEE-43BC-B94C-5F382F420495}" type="presParOf" srcId="{C31C989C-FFCF-4B38-837D-210262CC1A00}" destId="{750A3154-7391-4782-90C6-149603A2748C}" srcOrd="3" destOrd="0" presId="urn:microsoft.com/office/officeart/2005/8/layout/hierarchy3"/>
    <dgm:cxn modelId="{C738D75B-35E1-4CFE-8336-C7D746D48235}" type="presParOf" srcId="{54BD0731-6654-44DD-ACFD-F1FE28962290}" destId="{4D0AA6A5-F7DF-4DC3-8414-1EF4DDA567D6}" srcOrd="1" destOrd="0" presId="urn:microsoft.com/office/officeart/2005/8/layout/hierarchy3"/>
    <dgm:cxn modelId="{E4CFC13D-C3E6-431C-A8CB-70AB6F7586B7}" type="presParOf" srcId="{4D0AA6A5-F7DF-4DC3-8414-1EF4DDA567D6}" destId="{0F33EEE7-42FA-4396-847D-4C17C16E3A49}" srcOrd="0" destOrd="0" presId="urn:microsoft.com/office/officeart/2005/8/layout/hierarchy3"/>
    <dgm:cxn modelId="{32B1AF62-E5DA-497B-8374-C6CE573338DE}" type="presParOf" srcId="{0F33EEE7-42FA-4396-847D-4C17C16E3A49}" destId="{A2BAC51A-C849-4376-AA62-59952A5A5384}" srcOrd="0" destOrd="0" presId="urn:microsoft.com/office/officeart/2005/8/layout/hierarchy3"/>
    <dgm:cxn modelId="{D0ABB8D4-016D-4C81-813C-18C8789627E3}" type="presParOf" srcId="{0F33EEE7-42FA-4396-847D-4C17C16E3A49}" destId="{C7EE5925-A112-48E8-B80C-D4617B868162}" srcOrd="1" destOrd="0" presId="urn:microsoft.com/office/officeart/2005/8/layout/hierarchy3"/>
    <dgm:cxn modelId="{8CA3F073-C1A5-4816-A6F5-3E1A744BAD15}" type="presParOf" srcId="{4D0AA6A5-F7DF-4DC3-8414-1EF4DDA567D6}" destId="{377C988B-0F9B-4E2D-B464-D1A8694D3511}" srcOrd="1" destOrd="0" presId="urn:microsoft.com/office/officeart/2005/8/layout/hierarchy3"/>
    <dgm:cxn modelId="{19E0C5CD-C30B-4E56-B140-CE51E7B33C82}" type="presParOf" srcId="{377C988B-0F9B-4E2D-B464-D1A8694D3511}" destId="{6E6E81F8-E39B-480B-80B9-9FEAA1F7DF64}" srcOrd="0" destOrd="0" presId="urn:microsoft.com/office/officeart/2005/8/layout/hierarchy3"/>
    <dgm:cxn modelId="{E8CA07BD-0E4E-4076-AA98-382739FB6CC3}" type="presParOf" srcId="{377C988B-0F9B-4E2D-B464-D1A8694D3511}" destId="{98E99B00-82FA-49EA-B85E-E3F6AED0D337}" srcOrd="1" destOrd="0" presId="urn:microsoft.com/office/officeart/2005/8/layout/hierarchy3"/>
    <dgm:cxn modelId="{7FECBFF3-133D-4F52-B46F-71DDD8DFD51F}" type="presParOf" srcId="{377C988B-0F9B-4E2D-B464-D1A8694D3511}" destId="{1BAB4255-2287-4DA8-87AF-1A22AC606298}" srcOrd="2" destOrd="0" presId="urn:microsoft.com/office/officeart/2005/8/layout/hierarchy3"/>
    <dgm:cxn modelId="{CD8E4EB0-B47A-45C4-B73B-787778387EC3}" type="presParOf" srcId="{377C988B-0F9B-4E2D-B464-D1A8694D3511}" destId="{ED1D9485-7607-4619-BD17-00015A4FFC99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BD5C-BFB1-42FD-8779-930994D90D6F}">
      <dsp:nvSpPr>
        <dsp:cNvPr id="0" name=""/>
        <dsp:cNvSpPr/>
      </dsp:nvSpPr>
      <dsp:spPr>
        <a:xfrm rot="5400000">
          <a:off x="6561703" y="-2712822"/>
          <a:ext cx="957708" cy="66264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Elastic Deployment (Combinação Multiplas de Componentes)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Elastic Configuration (Combinação Multiplas de Racks)</a:t>
          </a:r>
        </a:p>
      </dsp:txBody>
      <dsp:txXfrm rot="-5400000">
        <a:off x="3727354" y="168278"/>
        <a:ext cx="6579656" cy="864206"/>
      </dsp:txXfrm>
    </dsp:sp>
    <dsp:sp modelId="{C08A6439-D858-4433-B0F8-EBBF3A88B973}">
      <dsp:nvSpPr>
        <dsp:cNvPr id="0" name=""/>
        <dsp:cNvSpPr/>
      </dsp:nvSpPr>
      <dsp:spPr>
        <a:xfrm>
          <a:off x="0" y="1813"/>
          <a:ext cx="3727354" cy="1197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On Premises</a:t>
          </a:r>
        </a:p>
      </dsp:txBody>
      <dsp:txXfrm>
        <a:off x="58439" y="60252"/>
        <a:ext cx="3610476" cy="1080257"/>
      </dsp:txXfrm>
    </dsp:sp>
    <dsp:sp modelId="{86E39254-6F7C-4334-BD5C-6E70CEB3EF73}">
      <dsp:nvSpPr>
        <dsp:cNvPr id="0" name=""/>
        <dsp:cNvSpPr/>
      </dsp:nvSpPr>
      <dsp:spPr>
        <a:xfrm rot="5400000">
          <a:off x="6561703" y="-1455829"/>
          <a:ext cx="957708" cy="66264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EXA CC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Cloud at Customer Gen 1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Cloud at Customer Gen 2</a:t>
          </a:r>
        </a:p>
      </dsp:txBody>
      <dsp:txXfrm rot="-5400000">
        <a:off x="3727354" y="1425271"/>
        <a:ext cx="6579656" cy="864206"/>
      </dsp:txXfrm>
    </dsp:sp>
    <dsp:sp modelId="{D0133864-FC3C-4533-8876-011FFD2125E5}">
      <dsp:nvSpPr>
        <dsp:cNvPr id="0" name=""/>
        <dsp:cNvSpPr/>
      </dsp:nvSpPr>
      <dsp:spPr>
        <a:xfrm>
          <a:off x="0" y="1258806"/>
          <a:ext cx="3727354" cy="1197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Cloud at Customer</a:t>
          </a:r>
        </a:p>
      </dsp:txBody>
      <dsp:txXfrm>
        <a:off x="58439" y="1317245"/>
        <a:ext cx="3610476" cy="1080257"/>
      </dsp:txXfrm>
    </dsp:sp>
    <dsp:sp modelId="{5E037F4F-E843-4D17-B135-B0F9944CFDE4}">
      <dsp:nvSpPr>
        <dsp:cNvPr id="0" name=""/>
        <dsp:cNvSpPr/>
      </dsp:nvSpPr>
      <dsp:spPr>
        <a:xfrm rot="5400000">
          <a:off x="6561703" y="-198836"/>
          <a:ext cx="957708" cy="66264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EXA CS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OCI</a:t>
          </a:r>
        </a:p>
      </dsp:txBody>
      <dsp:txXfrm rot="-5400000">
        <a:off x="3727354" y="2682264"/>
        <a:ext cx="6579656" cy="864206"/>
      </dsp:txXfrm>
    </dsp:sp>
    <dsp:sp modelId="{494CE0AB-5132-4FB6-AF29-3A9DA766BCF7}">
      <dsp:nvSpPr>
        <dsp:cNvPr id="0" name=""/>
        <dsp:cNvSpPr/>
      </dsp:nvSpPr>
      <dsp:spPr>
        <a:xfrm>
          <a:off x="0" y="2515799"/>
          <a:ext cx="3727354" cy="1197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Public Cloud</a:t>
          </a:r>
        </a:p>
      </dsp:txBody>
      <dsp:txXfrm>
        <a:off x="58439" y="2574238"/>
        <a:ext cx="3610476" cy="1080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39254-6F7C-4334-BD5C-6E70CEB3EF73}">
      <dsp:nvSpPr>
        <dsp:cNvPr id="0" name=""/>
        <dsp:cNvSpPr/>
      </dsp:nvSpPr>
      <dsp:spPr>
        <a:xfrm rot="5400000">
          <a:off x="5554658" y="-1455829"/>
          <a:ext cx="2971799" cy="66264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EXA CC</a:t>
          </a:r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Cloud at Customer Gen 1</a:t>
          </a:r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Cloud at Customer Gen 2</a:t>
          </a:r>
        </a:p>
      </dsp:txBody>
      <dsp:txXfrm rot="-5400000">
        <a:off x="3727355" y="516545"/>
        <a:ext cx="6481336" cy="2681657"/>
      </dsp:txXfrm>
    </dsp:sp>
    <dsp:sp modelId="{D0133864-FC3C-4533-8876-011FFD2125E5}">
      <dsp:nvSpPr>
        <dsp:cNvPr id="0" name=""/>
        <dsp:cNvSpPr/>
      </dsp:nvSpPr>
      <dsp:spPr>
        <a:xfrm>
          <a:off x="0" y="0"/>
          <a:ext cx="3727354" cy="37147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110490" rIns="220980" bIns="11049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Cloud at Customer</a:t>
          </a:r>
        </a:p>
      </dsp:txBody>
      <dsp:txXfrm>
        <a:off x="181339" y="181339"/>
        <a:ext cx="3364676" cy="3352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68A42-DDFA-454E-92AD-8433A00C1F0A}">
      <dsp:nvSpPr>
        <dsp:cNvPr id="0" name=""/>
        <dsp:cNvSpPr/>
      </dsp:nvSpPr>
      <dsp:spPr>
        <a:xfrm>
          <a:off x="1986" y="616420"/>
          <a:ext cx="3058545" cy="2481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Reduzir a transferência de dados entre as camadas de storage e database servers;</a:t>
          </a:r>
        </a:p>
      </dsp:txBody>
      <dsp:txXfrm>
        <a:off x="74679" y="689113"/>
        <a:ext cx="2913159" cy="2336522"/>
      </dsp:txXfrm>
    </dsp:sp>
    <dsp:sp modelId="{97345E9A-A280-46DA-82E9-8038CBF638D7}">
      <dsp:nvSpPr>
        <dsp:cNvPr id="0" name=""/>
        <dsp:cNvSpPr/>
      </dsp:nvSpPr>
      <dsp:spPr>
        <a:xfrm>
          <a:off x="3647608" y="616420"/>
          <a:ext cx="3058545" cy="2481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Reduzir o consume de CPU nos Databases Servers;</a:t>
          </a:r>
        </a:p>
      </dsp:txBody>
      <dsp:txXfrm>
        <a:off x="3720301" y="689113"/>
        <a:ext cx="2913159" cy="2336522"/>
      </dsp:txXfrm>
    </dsp:sp>
    <dsp:sp modelId="{5D853790-029C-4E95-B716-97C6F957955F}">
      <dsp:nvSpPr>
        <dsp:cNvPr id="0" name=""/>
        <dsp:cNvSpPr/>
      </dsp:nvSpPr>
      <dsp:spPr>
        <a:xfrm>
          <a:off x="7293229" y="616420"/>
          <a:ext cx="3058545" cy="2481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Reduzir IO na camada de Storage.</a:t>
          </a:r>
        </a:p>
      </dsp:txBody>
      <dsp:txXfrm>
        <a:off x="7365922" y="689113"/>
        <a:ext cx="2913159" cy="23365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0D8DF-41FE-4921-AEDE-BAD5F6D83CDF}">
      <dsp:nvSpPr>
        <dsp:cNvPr id="0" name=""/>
        <dsp:cNvSpPr/>
      </dsp:nvSpPr>
      <dsp:spPr>
        <a:xfrm>
          <a:off x="0" y="36809"/>
          <a:ext cx="10353761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Column Projection</a:t>
          </a:r>
        </a:p>
      </dsp:txBody>
      <dsp:txXfrm>
        <a:off x="26930" y="63739"/>
        <a:ext cx="10299901" cy="497795"/>
      </dsp:txXfrm>
    </dsp:sp>
    <dsp:sp modelId="{2165D5FA-E381-49FB-91C0-10646C076B12}">
      <dsp:nvSpPr>
        <dsp:cNvPr id="0" name=""/>
        <dsp:cNvSpPr/>
      </dsp:nvSpPr>
      <dsp:spPr>
        <a:xfrm>
          <a:off x="0" y="654704"/>
          <a:ext cx="10353761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Predicate Filtering</a:t>
          </a:r>
        </a:p>
      </dsp:txBody>
      <dsp:txXfrm>
        <a:off x="26930" y="681634"/>
        <a:ext cx="10299901" cy="497795"/>
      </dsp:txXfrm>
    </dsp:sp>
    <dsp:sp modelId="{EB38C455-CA33-43C0-B8B7-30C1BB07B11F}">
      <dsp:nvSpPr>
        <dsp:cNvPr id="0" name=""/>
        <dsp:cNvSpPr/>
      </dsp:nvSpPr>
      <dsp:spPr>
        <a:xfrm>
          <a:off x="0" y="1272599"/>
          <a:ext cx="10353761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Storage Index / Zone Maps</a:t>
          </a:r>
        </a:p>
      </dsp:txBody>
      <dsp:txXfrm>
        <a:off x="26930" y="1299529"/>
        <a:ext cx="10299901" cy="497795"/>
      </dsp:txXfrm>
    </dsp:sp>
    <dsp:sp modelId="{BD71DC94-7040-4BB8-8989-8C703D4325D6}">
      <dsp:nvSpPr>
        <dsp:cNvPr id="0" name=""/>
        <dsp:cNvSpPr/>
      </dsp:nvSpPr>
      <dsp:spPr>
        <a:xfrm>
          <a:off x="0" y="1890494"/>
          <a:ext cx="10353761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Joins (Bloom Filter)</a:t>
          </a:r>
        </a:p>
      </dsp:txBody>
      <dsp:txXfrm>
        <a:off x="26930" y="1917424"/>
        <a:ext cx="10299901" cy="497795"/>
      </dsp:txXfrm>
    </dsp:sp>
    <dsp:sp modelId="{790ECC1E-7364-4508-8861-284E6C1D0005}">
      <dsp:nvSpPr>
        <dsp:cNvPr id="0" name=""/>
        <dsp:cNvSpPr/>
      </dsp:nvSpPr>
      <dsp:spPr>
        <a:xfrm>
          <a:off x="0" y="2508389"/>
          <a:ext cx="10353761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Function Offloading</a:t>
          </a:r>
        </a:p>
      </dsp:txBody>
      <dsp:txXfrm>
        <a:off x="26930" y="2535319"/>
        <a:ext cx="10299901" cy="497795"/>
      </dsp:txXfrm>
    </dsp:sp>
    <dsp:sp modelId="{445127B4-6F06-4C66-9DC3-F750DB6FC523}">
      <dsp:nvSpPr>
        <dsp:cNvPr id="0" name=""/>
        <dsp:cNvSpPr/>
      </dsp:nvSpPr>
      <dsp:spPr>
        <a:xfrm>
          <a:off x="0" y="3126284"/>
          <a:ext cx="10353761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Virtual Column Evaluation</a:t>
          </a:r>
        </a:p>
      </dsp:txBody>
      <dsp:txXfrm>
        <a:off x="26930" y="3153214"/>
        <a:ext cx="10299901" cy="4977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CA113-5E51-4401-B71F-1EB7BA535CA4}">
      <dsp:nvSpPr>
        <dsp:cNvPr id="0" name=""/>
        <dsp:cNvSpPr/>
      </dsp:nvSpPr>
      <dsp:spPr>
        <a:xfrm>
          <a:off x="2790978" y="1672"/>
          <a:ext cx="2120802" cy="1060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Warehouse</a:t>
          </a:r>
        </a:p>
      </dsp:txBody>
      <dsp:txXfrm>
        <a:off x="2822036" y="32730"/>
        <a:ext cx="2058686" cy="998285"/>
      </dsp:txXfrm>
    </dsp:sp>
    <dsp:sp modelId="{DB9F3E85-3A8E-4DC6-AD56-44543FA0432E}">
      <dsp:nvSpPr>
        <dsp:cNvPr id="0" name=""/>
        <dsp:cNvSpPr/>
      </dsp:nvSpPr>
      <dsp:spPr>
        <a:xfrm>
          <a:off x="3003058" y="1062073"/>
          <a:ext cx="212080" cy="795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300"/>
              </a:lnTo>
              <a:lnTo>
                <a:pt x="212080" y="79530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DE7FB1-63D2-4E5E-8B25-3A17585253F8}">
      <dsp:nvSpPr>
        <dsp:cNvPr id="0" name=""/>
        <dsp:cNvSpPr/>
      </dsp:nvSpPr>
      <dsp:spPr>
        <a:xfrm>
          <a:off x="3215138" y="1327173"/>
          <a:ext cx="1696641" cy="1060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Query Low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Compression Ratio – 4x</a:t>
          </a:r>
        </a:p>
      </dsp:txBody>
      <dsp:txXfrm>
        <a:off x="3246196" y="1358231"/>
        <a:ext cx="1634525" cy="998285"/>
      </dsp:txXfrm>
    </dsp:sp>
    <dsp:sp modelId="{73E5B5E5-FD45-4A6C-9B2C-7651F82C5D68}">
      <dsp:nvSpPr>
        <dsp:cNvPr id="0" name=""/>
        <dsp:cNvSpPr/>
      </dsp:nvSpPr>
      <dsp:spPr>
        <a:xfrm>
          <a:off x="3003058" y="1062073"/>
          <a:ext cx="212080" cy="2120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0802"/>
              </a:lnTo>
              <a:lnTo>
                <a:pt x="212080" y="212080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A3154-7391-4782-90C6-149603A2748C}">
      <dsp:nvSpPr>
        <dsp:cNvPr id="0" name=""/>
        <dsp:cNvSpPr/>
      </dsp:nvSpPr>
      <dsp:spPr>
        <a:xfrm>
          <a:off x="3215138" y="2652675"/>
          <a:ext cx="1696641" cy="1060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Query High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Compression Ratio – 6x</a:t>
          </a:r>
        </a:p>
      </dsp:txBody>
      <dsp:txXfrm>
        <a:off x="3246196" y="2683733"/>
        <a:ext cx="1634525" cy="998285"/>
      </dsp:txXfrm>
    </dsp:sp>
    <dsp:sp modelId="{A2BAC51A-C849-4376-AA62-59952A5A5384}">
      <dsp:nvSpPr>
        <dsp:cNvPr id="0" name=""/>
        <dsp:cNvSpPr/>
      </dsp:nvSpPr>
      <dsp:spPr>
        <a:xfrm>
          <a:off x="5441981" y="1672"/>
          <a:ext cx="2120802" cy="1060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Archival</a:t>
          </a:r>
        </a:p>
      </dsp:txBody>
      <dsp:txXfrm>
        <a:off x="5473039" y="32730"/>
        <a:ext cx="2058686" cy="998285"/>
      </dsp:txXfrm>
    </dsp:sp>
    <dsp:sp modelId="{6E6E81F8-E39B-480B-80B9-9FEAA1F7DF64}">
      <dsp:nvSpPr>
        <dsp:cNvPr id="0" name=""/>
        <dsp:cNvSpPr/>
      </dsp:nvSpPr>
      <dsp:spPr>
        <a:xfrm>
          <a:off x="5654061" y="1062073"/>
          <a:ext cx="212080" cy="795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300"/>
              </a:lnTo>
              <a:lnTo>
                <a:pt x="212080" y="79530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E99B00-82FA-49EA-B85E-E3F6AED0D337}">
      <dsp:nvSpPr>
        <dsp:cNvPr id="0" name=""/>
        <dsp:cNvSpPr/>
      </dsp:nvSpPr>
      <dsp:spPr>
        <a:xfrm>
          <a:off x="5866141" y="1327173"/>
          <a:ext cx="1696641" cy="1060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Archive low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Compression Ratio – 7x</a:t>
          </a:r>
        </a:p>
      </dsp:txBody>
      <dsp:txXfrm>
        <a:off x="5897199" y="1358231"/>
        <a:ext cx="1634525" cy="998285"/>
      </dsp:txXfrm>
    </dsp:sp>
    <dsp:sp modelId="{1BAB4255-2287-4DA8-87AF-1A22AC606298}">
      <dsp:nvSpPr>
        <dsp:cNvPr id="0" name=""/>
        <dsp:cNvSpPr/>
      </dsp:nvSpPr>
      <dsp:spPr>
        <a:xfrm>
          <a:off x="5654061" y="1062073"/>
          <a:ext cx="212080" cy="2120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0802"/>
              </a:lnTo>
              <a:lnTo>
                <a:pt x="212080" y="212080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D9485-7607-4619-BD17-00015A4FFC99}">
      <dsp:nvSpPr>
        <dsp:cNvPr id="0" name=""/>
        <dsp:cNvSpPr/>
      </dsp:nvSpPr>
      <dsp:spPr>
        <a:xfrm>
          <a:off x="5866141" y="2652675"/>
          <a:ext cx="1696641" cy="10604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Archive High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Compression Ratio – 12x</a:t>
          </a:r>
        </a:p>
      </dsp:txBody>
      <dsp:txXfrm>
        <a:off x="5897199" y="2683733"/>
        <a:ext cx="1634525" cy="998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webfolder/technetwork/tutorials/Architecture_Diagrams/ecc_arch/ecc_arch.html" TargetMode="External"/><Relationship Id="rId2" Type="http://schemas.openxmlformats.org/officeDocument/2006/relationships/hyperlink" Target="https://youtu.be/t4p07-o4uK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racle.com/technetwork/database/exadata/exadata-awr-5100655.pdf" TargetMode="External"/><Relationship Id="rId4" Type="http://schemas.openxmlformats.org/officeDocument/2006/relationships/hyperlink" Target="https://www.oracle.com/a/ocom/docs/engineered-systems/exadata/gen2-exacc-d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6600" dirty="0" err="1"/>
              <a:t>Solução</a:t>
            </a:r>
            <a:r>
              <a:rPr lang="en-US" sz="6600" dirty="0"/>
              <a:t> Exadata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0369B-57E1-4767-B47F-43ACB861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X8M-2 Family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8400535-9713-4D50-B277-2063EA73A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076450"/>
            <a:ext cx="9286875" cy="3714750"/>
          </a:xfrm>
        </p:spPr>
      </p:pic>
    </p:spTree>
    <p:extLst>
      <p:ext uri="{BB962C8B-B14F-4D97-AF65-F5344CB8AC3E}">
        <p14:creationId xmlns:p14="http://schemas.microsoft.com/office/powerpoint/2010/main" val="354822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A0F7-AA39-4CD3-A0FF-C237DFCC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Melhorias</a:t>
            </a:r>
            <a:r>
              <a:rPr lang="en-US" dirty="0"/>
              <a:t> X8M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FC12-719A-4C06-81C7-F3B705F8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RoCE</a:t>
            </a:r>
            <a:r>
              <a:rPr lang="en-US" dirty="0"/>
              <a:t> Fabric </a:t>
            </a:r>
            <a:r>
              <a:rPr lang="en-US" dirty="0" err="1"/>
              <a:t>substituindo</a:t>
            </a:r>
            <a:r>
              <a:rPr lang="en-US" dirty="0"/>
              <a:t> o </a:t>
            </a:r>
            <a:r>
              <a:rPr lang="en-US" dirty="0" err="1"/>
              <a:t>infiniband</a:t>
            </a:r>
            <a:endParaRPr lang="en-US" dirty="0"/>
          </a:p>
          <a:p>
            <a:pPr lvl="1"/>
            <a:r>
              <a:rPr lang="en-US" dirty="0" err="1"/>
              <a:t>Protocolo</a:t>
            </a:r>
            <a:r>
              <a:rPr lang="en-US" dirty="0"/>
              <a:t> TCP/IP através de RDMA sobre </a:t>
            </a:r>
            <a:r>
              <a:rPr lang="en-US" dirty="0" err="1"/>
              <a:t>RoCE</a:t>
            </a:r>
            <a:endParaRPr lang="en-US" dirty="0"/>
          </a:p>
          <a:p>
            <a:pPr lvl="1"/>
            <a:r>
              <a:rPr lang="en-US" dirty="0"/>
              <a:t>X8 = 40 Gb/s </a:t>
            </a:r>
            <a:r>
              <a:rPr lang="en-US" dirty="0" err="1"/>
              <a:t>Infiniband</a:t>
            </a:r>
            <a:endParaRPr lang="en-US" dirty="0"/>
          </a:p>
          <a:p>
            <a:pPr lvl="1"/>
            <a:r>
              <a:rPr lang="en-US" dirty="0"/>
              <a:t>X8M = 100 Gb/s </a:t>
            </a:r>
            <a:r>
              <a:rPr lang="en-US" dirty="0" err="1"/>
              <a:t>RoCE</a:t>
            </a:r>
            <a:endParaRPr lang="en-US" dirty="0"/>
          </a:p>
          <a:p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Persistente</a:t>
            </a:r>
            <a:endParaRPr lang="en-US" dirty="0"/>
          </a:p>
          <a:p>
            <a:pPr lvl="1"/>
            <a:r>
              <a:rPr lang="en-US" dirty="0"/>
              <a:t>Intel Optane</a:t>
            </a:r>
          </a:p>
          <a:p>
            <a:pPr lvl="1"/>
            <a:r>
              <a:rPr lang="en-US" dirty="0"/>
              <a:t>Novo Tier entre Storage e DRAM</a:t>
            </a:r>
          </a:p>
          <a:p>
            <a:pPr lvl="1"/>
            <a:r>
              <a:rPr lang="en-US" dirty="0"/>
              <a:t>16 Milhões de IOPS</a:t>
            </a:r>
          </a:p>
          <a:p>
            <a:pPr lvl="1"/>
            <a:r>
              <a:rPr lang="en-US" dirty="0" err="1"/>
              <a:t>Latencia</a:t>
            </a:r>
            <a:r>
              <a:rPr lang="en-US" dirty="0"/>
              <a:t> - Menos de 19 </a:t>
            </a:r>
            <a:r>
              <a:rPr lang="en-US" dirty="0" err="1"/>
              <a:t>microsegundo</a:t>
            </a:r>
            <a:r>
              <a:rPr lang="en-US" dirty="0"/>
              <a:t> 8k blocks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9D5F0-91CB-4673-B6D3-A88CA9D1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416" y="4153823"/>
            <a:ext cx="2159677" cy="2084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596F5E-3EE3-4B85-AB6E-F0D6BCE7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552" y="1487096"/>
            <a:ext cx="1997541" cy="2434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80582-27B7-4FF1-B882-A0F86D96C04A}"/>
              </a:ext>
            </a:extLst>
          </p:cNvPr>
          <p:cNvSpPr txBox="1"/>
          <p:nvPr/>
        </p:nvSpPr>
        <p:spPr>
          <a:xfrm>
            <a:off x="1031846" y="5931017"/>
            <a:ext cx="5830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https://www.youtube.com/watch?v=IIGPaNE7djQ&amp;t=186s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04D456-DC9A-41A5-BA72-89E0D83DAD00}"/>
              </a:ext>
            </a:extLst>
          </p:cNvPr>
          <p:cNvSpPr/>
          <p:nvPr/>
        </p:nvSpPr>
        <p:spPr>
          <a:xfrm>
            <a:off x="4401475" y="3783434"/>
            <a:ext cx="2688358" cy="570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8292FE-672D-4347-9A7C-4156DD04F4A3}"/>
              </a:ext>
            </a:extLst>
          </p:cNvPr>
          <p:cNvSpPr/>
          <p:nvPr/>
        </p:nvSpPr>
        <p:spPr>
          <a:xfrm>
            <a:off x="5631835" y="1936632"/>
            <a:ext cx="2688358" cy="5704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39856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3D35-D777-4E90-AF4B-8B7E72367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X8M Network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11B0B-CB55-491F-AF7F-5838C1B2C6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292" y="2004968"/>
            <a:ext cx="5935634" cy="394282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7C17A-0B79-46E8-89DA-B5DD84277B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3 Network</a:t>
            </a:r>
          </a:p>
          <a:p>
            <a:pPr lvl="1"/>
            <a:r>
              <a:rPr lang="en-US" dirty="0"/>
              <a:t>Administration – ILOM;</a:t>
            </a:r>
          </a:p>
          <a:p>
            <a:pPr lvl="1"/>
            <a:r>
              <a:rPr lang="en-US" dirty="0"/>
              <a:t>Client Network – </a:t>
            </a:r>
            <a:r>
              <a:rPr lang="en-US" dirty="0" err="1"/>
              <a:t>Conectar</a:t>
            </a:r>
            <a:r>
              <a:rPr lang="en-US" dirty="0"/>
              <a:t> o banco de dados a rede </a:t>
            </a:r>
            <a:r>
              <a:rPr lang="en-US" dirty="0" err="1"/>
              <a:t>corporativa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Private – Interconnect, </a:t>
            </a:r>
            <a:r>
              <a:rPr lang="en-US" dirty="0" err="1"/>
              <a:t>utilizada</a:t>
            </a:r>
            <a:r>
              <a:rPr lang="en-US" dirty="0"/>
              <a:t> para </a:t>
            </a:r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Storages </a:t>
            </a:r>
            <a:r>
              <a:rPr lang="en-US" dirty="0" err="1"/>
              <a:t>ao</a:t>
            </a:r>
            <a:r>
              <a:rPr lang="en-US" dirty="0"/>
              <a:t> banco de dados, e fornecer rede </a:t>
            </a:r>
            <a:r>
              <a:rPr lang="en-US" dirty="0" err="1"/>
              <a:t>privada</a:t>
            </a:r>
            <a:r>
              <a:rPr lang="en-US" dirty="0"/>
              <a:t> para o RAC.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51DB9-18DD-4826-839B-55D3A4BFFC91}"/>
              </a:ext>
            </a:extLst>
          </p:cNvPr>
          <p:cNvSpPr txBox="1"/>
          <p:nvPr/>
        </p:nvSpPr>
        <p:spPr>
          <a:xfrm>
            <a:off x="427839" y="6248400"/>
            <a:ext cx="1133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https://docs.oracle.com/en/engineered-systems/exadata-database-machine/dbmin/exadata-network-requirements.html#GUID-FBEE1338-7719-434F-B810-1D6162D11A06</a:t>
            </a:r>
          </a:p>
        </p:txBody>
      </p:sp>
    </p:spTree>
    <p:extLst>
      <p:ext uri="{BB962C8B-B14F-4D97-AF65-F5344CB8AC3E}">
        <p14:creationId xmlns:p14="http://schemas.microsoft.com/office/powerpoint/2010/main" val="57984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C59E-9422-4659-ACC9-884CD7EE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X8-2 On Premises Rack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57CCC-E71F-4A0D-AD72-E9696E519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Até 912 CPU Cores e 28,5TB por Rack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DBNodes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Até 576 CPU Cores por </a:t>
            </a:r>
            <a:r>
              <a:rPr lang="en-US" dirty="0" err="1"/>
              <a:t>em</a:t>
            </a:r>
            <a:r>
              <a:rPr lang="en-US" dirty="0"/>
              <a:t> Storage Layer</a:t>
            </a:r>
          </a:p>
          <a:p>
            <a:pPr marL="285750" indent="-285750">
              <a:buFontTx/>
              <a:buChar char="-"/>
            </a:pPr>
            <a:r>
              <a:rPr lang="en-US" dirty="0"/>
              <a:t>De 2 à 19 Database Servers por Rack</a:t>
            </a:r>
          </a:p>
          <a:p>
            <a:pPr marL="285750" indent="-285750">
              <a:buFontTx/>
              <a:buChar char="-"/>
            </a:pPr>
            <a:r>
              <a:rPr lang="en-US" dirty="0"/>
              <a:t>De 3 à 18 Storage Servers por Rack</a:t>
            </a:r>
          </a:p>
          <a:p>
            <a:pPr marL="285750" indent="-285750">
              <a:buFontTx/>
              <a:buChar char="-"/>
            </a:pPr>
            <a:r>
              <a:rPr lang="en-US" dirty="0"/>
              <a:t>Até 920 TB de </a:t>
            </a:r>
            <a:r>
              <a:rPr lang="en-US" dirty="0" err="1"/>
              <a:t>Armazenamento</a:t>
            </a:r>
            <a:r>
              <a:rPr lang="en-US" dirty="0"/>
              <a:t> Flash por Rack</a:t>
            </a:r>
          </a:p>
          <a:p>
            <a:pPr marL="285750" indent="-285750">
              <a:buFontTx/>
              <a:buChar char="-"/>
            </a:pPr>
            <a:r>
              <a:rPr lang="en-US" dirty="0"/>
              <a:t>Até 3 PB de Capacidade Bruta</a:t>
            </a:r>
          </a:p>
          <a:p>
            <a:pPr marL="285750" indent="-285750">
              <a:buFontTx/>
              <a:buChar char="-"/>
            </a:pPr>
            <a:r>
              <a:rPr lang="en-US" dirty="0"/>
              <a:t>40 Gb/s (QDR) InfiniBand</a:t>
            </a:r>
          </a:p>
          <a:p>
            <a:pPr marL="285750" indent="-285750">
              <a:buFontTx/>
              <a:buChar char="-"/>
            </a:pPr>
            <a:r>
              <a:rPr lang="en-US" dirty="0"/>
              <a:t>External Connection 10Gb ou 25Gb</a:t>
            </a:r>
          </a:p>
        </p:txBody>
      </p:sp>
    </p:spTree>
    <p:extLst>
      <p:ext uri="{BB962C8B-B14F-4D97-AF65-F5344CB8AC3E}">
        <p14:creationId xmlns:p14="http://schemas.microsoft.com/office/powerpoint/2010/main" val="2089286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26BC-BE1A-4EE1-A5C1-5933BAA7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X8-2 On Premises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E009-04D8-4A51-87A4-5C0679CE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Configuração por Database Servers</a:t>
            </a:r>
          </a:p>
          <a:p>
            <a:pPr lvl="1"/>
            <a:r>
              <a:rPr lang="en-US" dirty="0"/>
              <a:t>Dois </a:t>
            </a:r>
            <a:r>
              <a:rPr lang="en-US" dirty="0" err="1"/>
              <a:t>processadores</a:t>
            </a:r>
            <a:r>
              <a:rPr lang="en-US" dirty="0"/>
              <a:t> de 24 Cores</a:t>
            </a:r>
          </a:p>
          <a:p>
            <a:pPr lvl="1"/>
            <a:r>
              <a:rPr lang="en-US" dirty="0"/>
              <a:t>384 GB de </a:t>
            </a:r>
            <a:r>
              <a:rPr lang="en-US" dirty="0" err="1"/>
              <a:t>Memória</a:t>
            </a:r>
            <a:r>
              <a:rPr lang="en-US" dirty="0"/>
              <a:t> (</a:t>
            </a:r>
            <a:r>
              <a:rPr lang="en-US" dirty="0" err="1"/>
              <a:t>Expandivel</a:t>
            </a:r>
            <a:r>
              <a:rPr lang="en-US" dirty="0"/>
              <a:t> até 1,5 TB)</a:t>
            </a:r>
          </a:p>
          <a:p>
            <a:r>
              <a:rPr lang="en-US" dirty="0"/>
              <a:t>Storage Servers </a:t>
            </a:r>
            <a:r>
              <a:rPr lang="en-US" dirty="0" err="1"/>
              <a:t>Configurados</a:t>
            </a:r>
            <a:r>
              <a:rPr lang="en-US" dirty="0"/>
              <a:t> </a:t>
            </a:r>
            <a:r>
              <a:rPr lang="en-US" dirty="0" err="1"/>
              <a:t>em</a:t>
            </a:r>
            <a:endParaRPr lang="en-US" dirty="0"/>
          </a:p>
          <a:p>
            <a:pPr lvl="1"/>
            <a:r>
              <a:rPr lang="en-US" dirty="0"/>
              <a:t>High Capacity (HC)</a:t>
            </a:r>
          </a:p>
          <a:p>
            <a:pPr lvl="2"/>
            <a:r>
              <a:rPr lang="en-US" dirty="0"/>
              <a:t>6.4 Flash Cache </a:t>
            </a:r>
            <a:r>
              <a:rPr lang="en-US" dirty="0" err="1"/>
              <a:t>Bruto</a:t>
            </a:r>
            <a:endParaRPr lang="en-US" dirty="0"/>
          </a:p>
          <a:p>
            <a:pPr lvl="2"/>
            <a:r>
              <a:rPr lang="en-US" dirty="0"/>
              <a:t>12 Discos de 14TB 7,200 RPM </a:t>
            </a:r>
            <a:r>
              <a:rPr lang="en-US" dirty="0" err="1"/>
              <a:t>Bruto</a:t>
            </a:r>
            <a:endParaRPr lang="en-US" dirty="0"/>
          </a:p>
          <a:p>
            <a:pPr lvl="1"/>
            <a:r>
              <a:rPr lang="en-US" dirty="0"/>
              <a:t>Extreme Flash (EF)</a:t>
            </a:r>
          </a:p>
          <a:p>
            <a:pPr lvl="2"/>
            <a:r>
              <a:rPr lang="en-US" dirty="0"/>
              <a:t>8 PCI Flash card 6,4 TB </a:t>
            </a:r>
            <a:r>
              <a:rPr lang="en-US" dirty="0" err="1"/>
              <a:t>Bruto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D50B-B407-45F8-9484-B395D9DF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53473-5C06-4411-8F9A-0E7D4F3AA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Extreme Flash</a:t>
            </a:r>
          </a:p>
          <a:p>
            <a:r>
              <a:rPr lang="en-US" dirty="0"/>
              <a:t>High Capacity (HC)</a:t>
            </a:r>
          </a:p>
          <a:p>
            <a:pPr lvl="1"/>
            <a:r>
              <a:rPr lang="en-US" dirty="0"/>
              <a:t>Storage Tiering</a:t>
            </a:r>
          </a:p>
          <a:p>
            <a:pPr lvl="1"/>
            <a:r>
              <a:rPr lang="en-US" dirty="0"/>
              <a:t>168 TB </a:t>
            </a:r>
            <a:r>
              <a:rPr lang="en-US" dirty="0" err="1"/>
              <a:t>Bruto</a:t>
            </a:r>
            <a:r>
              <a:rPr lang="en-US" dirty="0"/>
              <a:t> por Storage </a:t>
            </a:r>
            <a:r>
              <a:rPr lang="en-US" dirty="0" err="1"/>
              <a:t>em</a:t>
            </a:r>
            <a:r>
              <a:rPr lang="en-US" dirty="0"/>
              <a:t> SAS Disks</a:t>
            </a:r>
          </a:p>
          <a:p>
            <a:pPr lvl="1"/>
            <a:r>
              <a:rPr lang="en-US" dirty="0"/>
              <a:t>25,6 TB </a:t>
            </a:r>
            <a:r>
              <a:rPr lang="en-US" dirty="0" err="1"/>
              <a:t>Bruto</a:t>
            </a:r>
            <a:r>
              <a:rPr lang="en-US" dirty="0"/>
              <a:t> Flash por Storage</a:t>
            </a:r>
          </a:p>
          <a:p>
            <a:pPr lvl="1"/>
            <a:r>
              <a:rPr lang="en-US" dirty="0"/>
              <a:t>Storage Tiering com Exadata Smart Flash Cache</a:t>
            </a:r>
          </a:p>
          <a:p>
            <a:pPr lvl="2"/>
            <a:r>
              <a:rPr lang="en-US" dirty="0" err="1"/>
              <a:t>Realiza</a:t>
            </a:r>
            <a:r>
              <a:rPr lang="en-US" dirty="0"/>
              <a:t> o cache de dados </a:t>
            </a:r>
            <a:r>
              <a:rPr lang="en-US" dirty="0" err="1"/>
              <a:t>acessados</a:t>
            </a:r>
            <a:r>
              <a:rPr lang="en-US" dirty="0"/>
              <a:t> com </a:t>
            </a:r>
            <a:r>
              <a:rPr lang="en-US" dirty="0" err="1"/>
              <a:t>frequencia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Flash</a:t>
            </a:r>
          </a:p>
          <a:p>
            <a:pPr lvl="2"/>
            <a:r>
              <a:rPr lang="en-US" dirty="0" err="1"/>
              <a:t>Armazena</a:t>
            </a:r>
            <a:r>
              <a:rPr lang="en-US" dirty="0"/>
              <a:t> dados com pouco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disco SAS</a:t>
            </a:r>
          </a:p>
          <a:p>
            <a:r>
              <a:rPr lang="en-US" dirty="0" err="1"/>
              <a:t>Extenteded</a:t>
            </a:r>
            <a:r>
              <a:rPr lang="en-US" dirty="0"/>
              <a:t> Storage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66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DA96-B693-4A76-9855-E4FD6874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3FC54BF-28EB-4C93-911A-C5A2F753B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489489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637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7BCA-7929-4B22-8E43-8C957B116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Premises VS Cloud Publica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AB22E-0F95-400E-AE34-EEC624582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Premises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6E56C-12DE-4C0D-A1F3-55245C042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097015-68F3-4DF3-8A76-0B82DB8CA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OCI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CECBA5-BE51-481E-AE26-8ADCE1171D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tângulo 12">
            <a:extLst>
              <a:ext uri="{FF2B5EF4-FFF2-40B4-BE49-F238E27FC236}">
                <a16:creationId xmlns:a16="http://schemas.microsoft.com/office/drawing/2014/main" id="{B75B64EF-DEE5-488D-878A-C62C367E4D0A}"/>
              </a:ext>
            </a:extLst>
          </p:cNvPr>
          <p:cNvSpPr/>
          <p:nvPr/>
        </p:nvSpPr>
        <p:spPr>
          <a:xfrm>
            <a:off x="1253739" y="2890866"/>
            <a:ext cx="2838837" cy="25609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1" name="Gráfico 10" descr="Banco de dados com preenchimento sólido">
            <a:extLst>
              <a:ext uri="{FF2B5EF4-FFF2-40B4-BE49-F238E27FC236}">
                <a16:creationId xmlns:a16="http://schemas.microsoft.com/office/drawing/2014/main" id="{D3496499-C3A3-4B0F-9D8A-D69BBA8B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3724" y="3333491"/>
            <a:ext cx="773023" cy="773023"/>
          </a:xfrm>
          <a:prstGeom prst="rect">
            <a:avLst/>
          </a:prstGeom>
        </p:spPr>
      </p:pic>
      <p:pic>
        <p:nvPicPr>
          <p:cNvPr id="22" name="Gráfico 11" descr="Edifício com preenchimento sólido">
            <a:extLst>
              <a:ext uri="{FF2B5EF4-FFF2-40B4-BE49-F238E27FC236}">
                <a16:creationId xmlns:a16="http://schemas.microsoft.com/office/drawing/2014/main" id="{E182DE30-43D7-493C-87BF-C7EB0A122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558" y="2895041"/>
            <a:ext cx="289934" cy="306693"/>
          </a:xfrm>
          <a:prstGeom prst="rect">
            <a:avLst/>
          </a:prstGeom>
        </p:spPr>
      </p:pic>
      <p:pic>
        <p:nvPicPr>
          <p:cNvPr id="24" name="Gráfico 14" descr="Perfil masculino com preenchimento sólido">
            <a:extLst>
              <a:ext uri="{FF2B5EF4-FFF2-40B4-BE49-F238E27FC236}">
                <a16:creationId xmlns:a16="http://schemas.microsoft.com/office/drawing/2014/main" id="{EA9B97BA-C2C0-4656-AB5D-7EEA1197E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2837" y="4534566"/>
            <a:ext cx="574838" cy="574838"/>
          </a:xfrm>
          <a:prstGeom prst="rect">
            <a:avLst/>
          </a:prstGeom>
        </p:spPr>
      </p:pic>
      <p:pic>
        <p:nvPicPr>
          <p:cNvPr id="25" name="Gráfico 14" descr="Perfil masculino com preenchimento sólido">
            <a:extLst>
              <a:ext uri="{FF2B5EF4-FFF2-40B4-BE49-F238E27FC236}">
                <a16:creationId xmlns:a16="http://schemas.microsoft.com/office/drawing/2014/main" id="{AAA29ECB-5354-4612-BC3D-886742B88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0959" y="4545736"/>
            <a:ext cx="574838" cy="5748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E8DBB2-DCE5-4D7B-BCEB-DA9CA52BEC21}"/>
              </a:ext>
            </a:extLst>
          </p:cNvPr>
          <p:cNvSpPr txBox="1"/>
          <p:nvPr/>
        </p:nvSpPr>
        <p:spPr>
          <a:xfrm>
            <a:off x="1314855" y="3980507"/>
            <a:ext cx="690195" cy="25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Exadata</a:t>
            </a:r>
          </a:p>
        </p:txBody>
      </p:sp>
      <p:pic>
        <p:nvPicPr>
          <p:cNvPr id="31" name="Gráfico 12" descr="Computador com preenchimento sólido">
            <a:extLst>
              <a:ext uri="{FF2B5EF4-FFF2-40B4-BE49-F238E27FC236}">
                <a16:creationId xmlns:a16="http://schemas.microsoft.com/office/drawing/2014/main" id="{CFF73502-A9B1-4331-9602-5E5AC38E7E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6059" y="4409030"/>
            <a:ext cx="884879" cy="88487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00F950-0D9D-45F8-9352-AA760A3C6723}"/>
              </a:ext>
            </a:extLst>
          </p:cNvPr>
          <p:cNvSpPr txBox="1"/>
          <p:nvPr/>
        </p:nvSpPr>
        <p:spPr>
          <a:xfrm>
            <a:off x="1411724" y="5130688"/>
            <a:ext cx="858133" cy="25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Aplicação</a:t>
            </a:r>
          </a:p>
        </p:txBody>
      </p:sp>
      <p:pic>
        <p:nvPicPr>
          <p:cNvPr id="33" name="Gráfico 19" descr="Seta de linha: reta com preenchimento sólido">
            <a:extLst>
              <a:ext uri="{FF2B5EF4-FFF2-40B4-BE49-F238E27FC236}">
                <a16:creationId xmlns:a16="http://schemas.microsoft.com/office/drawing/2014/main" id="{0679898B-00CB-4510-A127-B6C6E07EDB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407535" y="4166468"/>
            <a:ext cx="474282" cy="465903"/>
          </a:xfrm>
          <a:prstGeom prst="rect">
            <a:avLst/>
          </a:prstGeom>
        </p:spPr>
      </p:pic>
      <p:pic>
        <p:nvPicPr>
          <p:cNvPr id="34" name="Gráfico 19" descr="Seta de linha: reta com preenchimento sólido">
            <a:extLst>
              <a:ext uri="{FF2B5EF4-FFF2-40B4-BE49-F238E27FC236}">
                <a16:creationId xmlns:a16="http://schemas.microsoft.com/office/drawing/2014/main" id="{E3DDA1E3-85D6-4F72-9D72-436F6C95CF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1407535" y="4152368"/>
            <a:ext cx="474282" cy="4659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54C97D-DDFE-48DE-A08F-C733C9F662CC}"/>
              </a:ext>
            </a:extLst>
          </p:cNvPr>
          <p:cNvSpPr txBox="1"/>
          <p:nvPr/>
        </p:nvSpPr>
        <p:spPr>
          <a:xfrm>
            <a:off x="2707534" y="5117486"/>
            <a:ext cx="858133" cy="25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Users</a:t>
            </a:r>
          </a:p>
        </p:txBody>
      </p:sp>
      <p:pic>
        <p:nvPicPr>
          <p:cNvPr id="36" name="Gráfico 19" descr="Seta de linha: reta com preenchimento sólido">
            <a:extLst>
              <a:ext uri="{FF2B5EF4-FFF2-40B4-BE49-F238E27FC236}">
                <a16:creationId xmlns:a16="http://schemas.microsoft.com/office/drawing/2014/main" id="{2D82A576-947E-41A0-8C66-80D7324F31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2234690" y="4667254"/>
            <a:ext cx="474283" cy="465904"/>
          </a:xfrm>
          <a:prstGeom prst="rect">
            <a:avLst/>
          </a:prstGeom>
        </p:spPr>
      </p:pic>
      <p:pic>
        <p:nvPicPr>
          <p:cNvPr id="37" name="Gráfico 19" descr="Seta de linha: reta com preenchimento sólido">
            <a:extLst>
              <a:ext uri="{FF2B5EF4-FFF2-40B4-BE49-F238E27FC236}">
                <a16:creationId xmlns:a16="http://schemas.microsoft.com/office/drawing/2014/main" id="{AD21218C-FBA0-4CC5-9EEC-315735FE0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02406" y="4674147"/>
            <a:ext cx="474283" cy="465904"/>
          </a:xfrm>
          <a:prstGeom prst="rect">
            <a:avLst/>
          </a:prstGeom>
        </p:spPr>
      </p:pic>
      <p:sp>
        <p:nvSpPr>
          <p:cNvPr id="38" name="CaixaDeTexto 14">
            <a:extLst>
              <a:ext uri="{FF2B5EF4-FFF2-40B4-BE49-F238E27FC236}">
                <a16:creationId xmlns:a16="http://schemas.microsoft.com/office/drawing/2014/main" id="{06EFAACC-4FBA-403C-A3B6-B0CE3BB54978}"/>
              </a:ext>
            </a:extLst>
          </p:cNvPr>
          <p:cNvSpPr txBox="1"/>
          <p:nvPr/>
        </p:nvSpPr>
        <p:spPr>
          <a:xfrm>
            <a:off x="1478109" y="2857438"/>
            <a:ext cx="2838837" cy="374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On</a:t>
            </a: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Premises</a:t>
            </a: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Retângulo 12">
            <a:extLst>
              <a:ext uri="{FF2B5EF4-FFF2-40B4-BE49-F238E27FC236}">
                <a16:creationId xmlns:a16="http://schemas.microsoft.com/office/drawing/2014/main" id="{8589309F-5E4B-49DA-9103-4BBEA47C07B8}"/>
              </a:ext>
            </a:extLst>
          </p:cNvPr>
          <p:cNvSpPr/>
          <p:nvPr/>
        </p:nvSpPr>
        <p:spPr>
          <a:xfrm>
            <a:off x="7281575" y="2892013"/>
            <a:ext cx="1313549" cy="25233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Retângulo 12">
            <a:extLst>
              <a:ext uri="{FF2B5EF4-FFF2-40B4-BE49-F238E27FC236}">
                <a16:creationId xmlns:a16="http://schemas.microsoft.com/office/drawing/2014/main" id="{B8504D06-6B23-4241-9C5B-034EFAD654DF}"/>
              </a:ext>
            </a:extLst>
          </p:cNvPr>
          <p:cNvSpPr/>
          <p:nvPr/>
        </p:nvSpPr>
        <p:spPr>
          <a:xfrm>
            <a:off x="8654260" y="2896375"/>
            <a:ext cx="1303051" cy="25233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1" name="Gráfico 10" descr="Banco de dados com preenchimento sólido">
            <a:extLst>
              <a:ext uri="{FF2B5EF4-FFF2-40B4-BE49-F238E27FC236}">
                <a16:creationId xmlns:a16="http://schemas.microsoft.com/office/drawing/2014/main" id="{5A6742D1-C0A5-47EC-B2A7-B9FD4799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3265" y="3339000"/>
            <a:ext cx="741344" cy="741344"/>
          </a:xfrm>
          <a:prstGeom prst="rect">
            <a:avLst/>
          </a:prstGeom>
        </p:spPr>
      </p:pic>
      <p:pic>
        <p:nvPicPr>
          <p:cNvPr id="42" name="Gráfico 11" descr="Edifício com preenchimento sólido">
            <a:extLst>
              <a:ext uri="{FF2B5EF4-FFF2-40B4-BE49-F238E27FC236}">
                <a16:creationId xmlns:a16="http://schemas.microsoft.com/office/drawing/2014/main" id="{A63BC6D7-7418-412F-AC23-747106496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2482" y="2912054"/>
            <a:ext cx="278052" cy="294124"/>
          </a:xfrm>
          <a:prstGeom prst="rect">
            <a:avLst/>
          </a:prstGeom>
        </p:spPr>
      </p:pic>
      <p:sp>
        <p:nvSpPr>
          <p:cNvPr id="43" name="CaixaDeTexto 14">
            <a:extLst>
              <a:ext uri="{FF2B5EF4-FFF2-40B4-BE49-F238E27FC236}">
                <a16:creationId xmlns:a16="http://schemas.microsoft.com/office/drawing/2014/main" id="{ACA63540-49DF-4E8C-81AE-C400202772E3}"/>
              </a:ext>
            </a:extLst>
          </p:cNvPr>
          <p:cNvSpPr txBox="1"/>
          <p:nvPr/>
        </p:nvSpPr>
        <p:spPr>
          <a:xfrm>
            <a:off x="9027650" y="2862946"/>
            <a:ext cx="9296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OCI</a:t>
            </a:r>
          </a:p>
        </p:txBody>
      </p:sp>
      <p:pic>
        <p:nvPicPr>
          <p:cNvPr id="44" name="Gráfico 9" descr="Nuvem com preenchimento sólido" title="Cloud">
            <a:extLst>
              <a:ext uri="{FF2B5EF4-FFF2-40B4-BE49-F238E27FC236}">
                <a16:creationId xmlns:a16="http://schemas.microsoft.com/office/drawing/2014/main" id="{3EC07590-E739-496D-B095-F0DE44E13A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93265" y="2871741"/>
            <a:ext cx="329637" cy="335903"/>
          </a:xfrm>
          <a:prstGeom prst="rect">
            <a:avLst/>
          </a:prstGeom>
        </p:spPr>
      </p:pic>
      <p:sp>
        <p:nvSpPr>
          <p:cNvPr id="45" name="CaixaDeTexto 14">
            <a:extLst>
              <a:ext uri="{FF2B5EF4-FFF2-40B4-BE49-F238E27FC236}">
                <a16:creationId xmlns:a16="http://schemas.microsoft.com/office/drawing/2014/main" id="{C07387FB-ADB4-4FAC-9AF1-298DB47BA4FF}"/>
              </a:ext>
            </a:extLst>
          </p:cNvPr>
          <p:cNvSpPr txBox="1"/>
          <p:nvPr/>
        </p:nvSpPr>
        <p:spPr>
          <a:xfrm>
            <a:off x="7421621" y="2898401"/>
            <a:ext cx="10139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Corporate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63A30F-2B9B-40B8-9195-C056808CE026}"/>
              </a:ext>
            </a:extLst>
          </p:cNvPr>
          <p:cNvSpPr txBox="1"/>
          <p:nvPr/>
        </p:nvSpPr>
        <p:spPr>
          <a:xfrm>
            <a:off x="8864396" y="3986016"/>
            <a:ext cx="661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Exadata</a:t>
            </a:r>
          </a:p>
        </p:txBody>
      </p:sp>
      <p:pic>
        <p:nvPicPr>
          <p:cNvPr id="47" name="Gráfico 12" descr="Computador com preenchimento sólido">
            <a:extLst>
              <a:ext uri="{FF2B5EF4-FFF2-40B4-BE49-F238E27FC236}">
                <a16:creationId xmlns:a16="http://schemas.microsoft.com/office/drawing/2014/main" id="{436B40DB-0F97-47C1-932B-4E3DC79A80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5600" y="4414539"/>
            <a:ext cx="848616" cy="8486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A9EF330-3753-4861-A9D0-D83A0A7F57B6}"/>
              </a:ext>
            </a:extLst>
          </p:cNvPr>
          <p:cNvSpPr txBox="1"/>
          <p:nvPr/>
        </p:nvSpPr>
        <p:spPr>
          <a:xfrm>
            <a:off x="8961265" y="5136197"/>
            <a:ext cx="822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Aplicação</a:t>
            </a:r>
          </a:p>
        </p:txBody>
      </p:sp>
      <p:pic>
        <p:nvPicPr>
          <p:cNvPr id="49" name="Gráfico 19" descr="Seta de linha: reta com preenchimento sólido">
            <a:extLst>
              <a:ext uri="{FF2B5EF4-FFF2-40B4-BE49-F238E27FC236}">
                <a16:creationId xmlns:a16="http://schemas.microsoft.com/office/drawing/2014/main" id="{69BF37BE-1A75-4CE0-A033-801D6954C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8957247" y="4171805"/>
            <a:ext cx="454846" cy="446810"/>
          </a:xfrm>
          <a:prstGeom prst="rect">
            <a:avLst/>
          </a:prstGeom>
        </p:spPr>
      </p:pic>
      <p:pic>
        <p:nvPicPr>
          <p:cNvPr id="50" name="Gráfico 19" descr="Seta de linha: reta com preenchimento sólido">
            <a:extLst>
              <a:ext uri="{FF2B5EF4-FFF2-40B4-BE49-F238E27FC236}">
                <a16:creationId xmlns:a16="http://schemas.microsoft.com/office/drawing/2014/main" id="{0217CED9-3FEA-40A5-8419-FBFA7D9F39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8957247" y="4157705"/>
            <a:ext cx="454846" cy="446810"/>
          </a:xfrm>
          <a:prstGeom prst="rect">
            <a:avLst/>
          </a:prstGeom>
        </p:spPr>
      </p:pic>
      <p:pic>
        <p:nvPicPr>
          <p:cNvPr id="51" name="Gráfico 19" descr="Seta de linha: reta com preenchimento sólido">
            <a:extLst>
              <a:ext uri="{FF2B5EF4-FFF2-40B4-BE49-F238E27FC236}">
                <a16:creationId xmlns:a16="http://schemas.microsoft.com/office/drawing/2014/main" id="{F5DF3C96-0009-47EB-98A6-40E3902B60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8490554" y="4571704"/>
            <a:ext cx="454846" cy="446810"/>
          </a:xfrm>
          <a:prstGeom prst="rect">
            <a:avLst/>
          </a:prstGeom>
        </p:spPr>
      </p:pic>
      <p:pic>
        <p:nvPicPr>
          <p:cNvPr id="52" name="Gráfico 19" descr="Seta de linha: reta com preenchimento sólido">
            <a:extLst>
              <a:ext uri="{FF2B5EF4-FFF2-40B4-BE49-F238E27FC236}">
                <a16:creationId xmlns:a16="http://schemas.microsoft.com/office/drawing/2014/main" id="{7D38244E-D7F6-46D5-AC9A-012BDA0A2F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6168" y="4571704"/>
            <a:ext cx="454846" cy="446810"/>
          </a:xfrm>
          <a:prstGeom prst="rect">
            <a:avLst/>
          </a:prstGeom>
        </p:spPr>
      </p:pic>
      <p:pic>
        <p:nvPicPr>
          <p:cNvPr id="53" name="Gráfico 14" descr="Perfil masculino com preenchimento sólido">
            <a:extLst>
              <a:ext uri="{FF2B5EF4-FFF2-40B4-BE49-F238E27FC236}">
                <a16:creationId xmlns:a16="http://schemas.microsoft.com/office/drawing/2014/main" id="{CE8BEE5D-8677-48EB-91B3-F2BBC5D0C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2589" y="4571704"/>
            <a:ext cx="551280" cy="551280"/>
          </a:xfrm>
          <a:prstGeom prst="rect">
            <a:avLst/>
          </a:prstGeom>
        </p:spPr>
      </p:pic>
      <p:pic>
        <p:nvPicPr>
          <p:cNvPr id="54" name="Gráfico 14" descr="Perfil masculino com preenchimento sólido">
            <a:extLst>
              <a:ext uri="{FF2B5EF4-FFF2-40B4-BE49-F238E27FC236}">
                <a16:creationId xmlns:a16="http://schemas.microsoft.com/office/drawing/2014/main" id="{C96AB046-5DC8-4E39-ACB5-DA7E8AFE8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0711" y="4582874"/>
            <a:ext cx="551280" cy="5512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058E976-0204-4B72-B023-BE1F9D1B1F30}"/>
              </a:ext>
            </a:extLst>
          </p:cNvPr>
          <p:cNvSpPr txBox="1"/>
          <p:nvPr/>
        </p:nvSpPr>
        <p:spPr>
          <a:xfrm>
            <a:off x="7447287" y="5154625"/>
            <a:ext cx="822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743468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FA505C8-8349-433D-A448-69FE8CF3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Exadata Cloud @ Customer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8C93F4D-AB02-4AB1-8314-76075BD5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ExaCC</a:t>
            </a:r>
            <a:r>
              <a:rPr lang="en-US" dirty="0"/>
              <a:t> Gen 1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8072C153-6D0F-4AA3-AB94-74643C499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7626" y="2786346"/>
            <a:ext cx="4968374" cy="30889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E98AECC-64E2-4E91-8C28-EF7AC8923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ExaCC</a:t>
            </a:r>
            <a:r>
              <a:rPr lang="en-US" dirty="0"/>
              <a:t> Gen 2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48471A69-B61A-4A68-8BAA-2EDEDE8DF4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0" name="Retângulo 12">
            <a:extLst>
              <a:ext uri="{FF2B5EF4-FFF2-40B4-BE49-F238E27FC236}">
                <a16:creationId xmlns:a16="http://schemas.microsoft.com/office/drawing/2014/main" id="{39B88605-2D47-4DC6-B48A-D0BA4239596A}"/>
              </a:ext>
            </a:extLst>
          </p:cNvPr>
          <p:cNvSpPr/>
          <p:nvPr/>
        </p:nvSpPr>
        <p:spPr>
          <a:xfrm>
            <a:off x="4133075" y="2890866"/>
            <a:ext cx="1556614" cy="25609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Retângulo 12">
            <a:extLst>
              <a:ext uri="{FF2B5EF4-FFF2-40B4-BE49-F238E27FC236}">
                <a16:creationId xmlns:a16="http://schemas.microsoft.com/office/drawing/2014/main" id="{6EB593A1-1B8F-4094-8C81-918CE296EDAA}"/>
              </a:ext>
            </a:extLst>
          </p:cNvPr>
          <p:cNvSpPr/>
          <p:nvPr/>
        </p:nvSpPr>
        <p:spPr>
          <a:xfrm>
            <a:off x="1253739" y="2890866"/>
            <a:ext cx="2838837" cy="25609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2" name="Gráfico 10" descr="Banco de dados com preenchimento sólido">
            <a:extLst>
              <a:ext uri="{FF2B5EF4-FFF2-40B4-BE49-F238E27FC236}">
                <a16:creationId xmlns:a16="http://schemas.microsoft.com/office/drawing/2014/main" id="{39AC5633-D3F4-4D79-80FB-E58B0616A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3724" y="3333491"/>
            <a:ext cx="773023" cy="773023"/>
          </a:xfrm>
          <a:prstGeom prst="rect">
            <a:avLst/>
          </a:prstGeom>
        </p:spPr>
      </p:pic>
      <p:pic>
        <p:nvPicPr>
          <p:cNvPr id="53" name="Gráfico 11" descr="Edifício com preenchimento sólido">
            <a:extLst>
              <a:ext uri="{FF2B5EF4-FFF2-40B4-BE49-F238E27FC236}">
                <a16:creationId xmlns:a16="http://schemas.microsoft.com/office/drawing/2014/main" id="{E775781C-097A-416C-9175-3C21AB6D5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558" y="2895041"/>
            <a:ext cx="289934" cy="306693"/>
          </a:xfrm>
          <a:prstGeom prst="rect">
            <a:avLst/>
          </a:prstGeom>
        </p:spPr>
      </p:pic>
      <p:pic>
        <p:nvPicPr>
          <p:cNvPr id="54" name="Gráfico 12" descr="Computador com preenchimento sólido">
            <a:extLst>
              <a:ext uri="{FF2B5EF4-FFF2-40B4-BE49-F238E27FC236}">
                <a16:creationId xmlns:a16="http://schemas.microsoft.com/office/drawing/2014/main" id="{244806C6-C5CD-49CB-B61E-5BE5E086F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7055" y="3246800"/>
            <a:ext cx="884879" cy="884879"/>
          </a:xfrm>
          <a:prstGeom prst="rect">
            <a:avLst/>
          </a:prstGeom>
        </p:spPr>
      </p:pic>
      <p:pic>
        <p:nvPicPr>
          <p:cNvPr id="55" name="Gráfico 14" descr="Perfil masculino com preenchimento sólido">
            <a:extLst>
              <a:ext uri="{FF2B5EF4-FFF2-40B4-BE49-F238E27FC236}">
                <a16:creationId xmlns:a16="http://schemas.microsoft.com/office/drawing/2014/main" id="{41C63B6B-FABE-40BF-9017-A0F5F15B02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12837" y="4534566"/>
            <a:ext cx="574838" cy="574838"/>
          </a:xfrm>
          <a:prstGeom prst="rect">
            <a:avLst/>
          </a:prstGeom>
        </p:spPr>
      </p:pic>
      <p:sp>
        <p:nvSpPr>
          <p:cNvPr id="56" name="CaixaDeTexto 14">
            <a:extLst>
              <a:ext uri="{FF2B5EF4-FFF2-40B4-BE49-F238E27FC236}">
                <a16:creationId xmlns:a16="http://schemas.microsoft.com/office/drawing/2014/main" id="{D5A4E95A-98DD-4E4A-B4CD-28A6D53BD6A2}"/>
              </a:ext>
            </a:extLst>
          </p:cNvPr>
          <p:cNvSpPr txBox="1"/>
          <p:nvPr/>
        </p:nvSpPr>
        <p:spPr>
          <a:xfrm>
            <a:off x="1478109" y="2857438"/>
            <a:ext cx="2838837" cy="374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On</a:t>
            </a: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Premises</a:t>
            </a: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Data Center</a:t>
            </a:r>
          </a:p>
        </p:txBody>
      </p:sp>
      <p:pic>
        <p:nvPicPr>
          <p:cNvPr id="57" name="Gráfico 14" descr="Perfil masculino com preenchimento sólido">
            <a:extLst>
              <a:ext uri="{FF2B5EF4-FFF2-40B4-BE49-F238E27FC236}">
                <a16:creationId xmlns:a16="http://schemas.microsoft.com/office/drawing/2014/main" id="{78862A5A-7355-470D-BF32-FF9E5DFC1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0959" y="4545736"/>
            <a:ext cx="574838" cy="574838"/>
          </a:xfrm>
          <a:prstGeom prst="rect">
            <a:avLst/>
          </a:prstGeom>
        </p:spPr>
      </p:pic>
      <p:pic>
        <p:nvPicPr>
          <p:cNvPr id="58" name="Gráfico 18" descr="Seta de linha: reta com preenchimento sólido">
            <a:extLst>
              <a:ext uri="{FF2B5EF4-FFF2-40B4-BE49-F238E27FC236}">
                <a16:creationId xmlns:a16="http://schemas.microsoft.com/office/drawing/2014/main" id="{B4ED688D-A7C8-4964-B611-950F25FFDF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1927" y="3415390"/>
            <a:ext cx="474283" cy="465904"/>
          </a:xfrm>
          <a:prstGeom prst="rect">
            <a:avLst/>
          </a:prstGeom>
        </p:spPr>
      </p:pic>
      <p:pic>
        <p:nvPicPr>
          <p:cNvPr id="59" name="Gráfico 19" descr="Seta de linha: reta com preenchimento sólido">
            <a:extLst>
              <a:ext uri="{FF2B5EF4-FFF2-40B4-BE49-F238E27FC236}">
                <a16:creationId xmlns:a16="http://schemas.microsoft.com/office/drawing/2014/main" id="{EAB87F4F-A6BE-4613-9E92-48BAD59434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921056" y="3408496"/>
            <a:ext cx="474283" cy="465904"/>
          </a:xfrm>
          <a:prstGeom prst="rect">
            <a:avLst/>
          </a:prstGeom>
        </p:spPr>
      </p:pic>
      <p:pic>
        <p:nvPicPr>
          <p:cNvPr id="60" name="Gráfico 9" descr="Nuvem com preenchimento sólido" title="Cloud">
            <a:extLst>
              <a:ext uri="{FF2B5EF4-FFF2-40B4-BE49-F238E27FC236}">
                <a16:creationId xmlns:a16="http://schemas.microsoft.com/office/drawing/2014/main" id="{4DA8DEC4-106D-4E4A-8AB7-EB17B990DB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6589" y="2843845"/>
            <a:ext cx="440765" cy="449144"/>
          </a:xfrm>
          <a:prstGeom prst="rect">
            <a:avLst/>
          </a:prstGeom>
        </p:spPr>
      </p:pic>
      <p:sp>
        <p:nvSpPr>
          <p:cNvPr id="61" name="CaixaDeTexto 14">
            <a:extLst>
              <a:ext uri="{FF2B5EF4-FFF2-40B4-BE49-F238E27FC236}">
                <a16:creationId xmlns:a16="http://schemas.microsoft.com/office/drawing/2014/main" id="{3D8CE2D2-78F4-4130-9B22-4547F101E150}"/>
              </a:ext>
            </a:extLst>
          </p:cNvPr>
          <p:cNvSpPr txBox="1"/>
          <p:nvPr/>
        </p:nvSpPr>
        <p:spPr>
          <a:xfrm>
            <a:off x="4599292" y="2906992"/>
            <a:ext cx="1057316" cy="5310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Oracle </a:t>
            </a:r>
          </a:p>
          <a:p>
            <a:r>
              <a:rPr lang="pt-B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Cloud </a:t>
            </a:r>
            <a:r>
              <a:rPr lang="pt-BR" sz="1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OPs</a:t>
            </a:r>
            <a:endParaRPr lang="pt-BR" sz="1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2" name="Gráfico 14" descr="Perfil masculino com preenchimento sólido">
            <a:extLst>
              <a:ext uri="{FF2B5EF4-FFF2-40B4-BE49-F238E27FC236}">
                <a16:creationId xmlns:a16="http://schemas.microsoft.com/office/drawing/2014/main" id="{2E3F3F63-3A95-4493-9646-E48DA7AF8E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1524" y="3379055"/>
            <a:ext cx="574838" cy="57483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B9FBA17-0E00-45A5-9170-D66D4E2962DC}"/>
              </a:ext>
            </a:extLst>
          </p:cNvPr>
          <p:cNvSpPr txBox="1"/>
          <p:nvPr/>
        </p:nvSpPr>
        <p:spPr>
          <a:xfrm>
            <a:off x="1314855" y="3980507"/>
            <a:ext cx="690195" cy="25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Exadata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8450D1-3E10-4388-B490-BAC32CC08A1D}"/>
              </a:ext>
            </a:extLst>
          </p:cNvPr>
          <p:cNvSpPr txBox="1"/>
          <p:nvPr/>
        </p:nvSpPr>
        <p:spPr>
          <a:xfrm>
            <a:off x="2496059" y="3963450"/>
            <a:ext cx="690195" cy="25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ExaCM</a:t>
            </a:r>
            <a:endParaRPr lang="en-US" sz="105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5" name="Gráfico 9" descr="Nuvem com preenchimento sólido" title="Cloud">
            <a:extLst>
              <a:ext uri="{FF2B5EF4-FFF2-40B4-BE49-F238E27FC236}">
                <a16:creationId xmlns:a16="http://schemas.microsoft.com/office/drawing/2014/main" id="{65E60C62-5E22-49ED-ABDE-9EF2E6F9AD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96183" y="3389757"/>
            <a:ext cx="440765" cy="449144"/>
          </a:xfrm>
          <a:prstGeom prst="rect">
            <a:avLst/>
          </a:prstGeom>
        </p:spPr>
      </p:pic>
      <p:pic>
        <p:nvPicPr>
          <p:cNvPr id="66" name="Gráfico 12" descr="Computador com preenchimento sólido">
            <a:extLst>
              <a:ext uri="{FF2B5EF4-FFF2-40B4-BE49-F238E27FC236}">
                <a16:creationId xmlns:a16="http://schemas.microsoft.com/office/drawing/2014/main" id="{732C64D2-7077-467E-8ED4-AEB9895F8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76059" y="4409030"/>
            <a:ext cx="884879" cy="88487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EA455B7-3051-4953-9A0A-22B5D533E7CA}"/>
              </a:ext>
            </a:extLst>
          </p:cNvPr>
          <p:cNvSpPr txBox="1"/>
          <p:nvPr/>
        </p:nvSpPr>
        <p:spPr>
          <a:xfrm>
            <a:off x="1411724" y="5130688"/>
            <a:ext cx="858133" cy="25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Aplicação</a:t>
            </a:r>
          </a:p>
        </p:txBody>
      </p:sp>
      <p:pic>
        <p:nvPicPr>
          <p:cNvPr id="68" name="Gráfico 19" descr="Seta de linha: reta com preenchimento sólido">
            <a:extLst>
              <a:ext uri="{FF2B5EF4-FFF2-40B4-BE49-F238E27FC236}">
                <a16:creationId xmlns:a16="http://schemas.microsoft.com/office/drawing/2014/main" id="{063FF8DA-1013-492B-8D69-0B0D4AEA86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407535" y="4166468"/>
            <a:ext cx="474282" cy="465903"/>
          </a:xfrm>
          <a:prstGeom prst="rect">
            <a:avLst/>
          </a:prstGeom>
        </p:spPr>
      </p:pic>
      <p:pic>
        <p:nvPicPr>
          <p:cNvPr id="69" name="Gráfico 19" descr="Seta de linha: reta com preenchimento sólido">
            <a:extLst>
              <a:ext uri="{FF2B5EF4-FFF2-40B4-BE49-F238E27FC236}">
                <a16:creationId xmlns:a16="http://schemas.microsoft.com/office/drawing/2014/main" id="{F15A82FF-091D-430B-9161-E792447565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1407535" y="4152368"/>
            <a:ext cx="474282" cy="46590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8536A86-BFC4-4389-949F-1574CE68051E}"/>
              </a:ext>
            </a:extLst>
          </p:cNvPr>
          <p:cNvSpPr txBox="1"/>
          <p:nvPr/>
        </p:nvSpPr>
        <p:spPr>
          <a:xfrm>
            <a:off x="2707534" y="5117486"/>
            <a:ext cx="858133" cy="25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Users</a:t>
            </a:r>
          </a:p>
        </p:txBody>
      </p:sp>
      <p:pic>
        <p:nvPicPr>
          <p:cNvPr id="71" name="Gráfico 19" descr="Seta de linha: reta com preenchimento sólido">
            <a:extLst>
              <a:ext uri="{FF2B5EF4-FFF2-40B4-BE49-F238E27FC236}">
                <a16:creationId xmlns:a16="http://schemas.microsoft.com/office/drawing/2014/main" id="{86F453A7-FB76-4334-9894-8CBC7CEC5D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2234690" y="4667254"/>
            <a:ext cx="474283" cy="465904"/>
          </a:xfrm>
          <a:prstGeom prst="rect">
            <a:avLst/>
          </a:prstGeom>
        </p:spPr>
      </p:pic>
      <p:pic>
        <p:nvPicPr>
          <p:cNvPr id="72" name="Gráfico 19" descr="Seta de linha: reta com preenchimento sólido">
            <a:extLst>
              <a:ext uri="{FF2B5EF4-FFF2-40B4-BE49-F238E27FC236}">
                <a16:creationId xmlns:a16="http://schemas.microsoft.com/office/drawing/2014/main" id="{3F256958-1018-4E70-865D-0693C5C087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02406" y="4674147"/>
            <a:ext cx="474283" cy="465904"/>
          </a:xfrm>
          <a:prstGeom prst="rect">
            <a:avLst/>
          </a:prstGeom>
        </p:spPr>
      </p:pic>
      <p:pic>
        <p:nvPicPr>
          <p:cNvPr id="73" name="Gráfico 19" descr="Seta de linha: reta com preenchimento sólido">
            <a:extLst>
              <a:ext uri="{FF2B5EF4-FFF2-40B4-BE49-F238E27FC236}">
                <a16:creationId xmlns:a16="http://schemas.microsoft.com/office/drawing/2014/main" id="{D48EB2ED-C3E8-4197-8AAA-50E53947C2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44800" y="3432148"/>
            <a:ext cx="1057316" cy="465903"/>
          </a:xfrm>
          <a:prstGeom prst="rect">
            <a:avLst/>
          </a:prstGeom>
        </p:spPr>
      </p:pic>
      <p:pic>
        <p:nvPicPr>
          <p:cNvPr id="74" name="Gráfico 19" descr="Seta de linha: reta com preenchimento sólido">
            <a:extLst>
              <a:ext uri="{FF2B5EF4-FFF2-40B4-BE49-F238E27FC236}">
                <a16:creationId xmlns:a16="http://schemas.microsoft.com/office/drawing/2014/main" id="{17D33C99-8547-4B46-91C2-84C12A04C8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462668" y="3433434"/>
            <a:ext cx="1057316" cy="46590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3F98ED48-7C74-4A8B-81CA-D9BF10CEE1A8}"/>
              </a:ext>
            </a:extLst>
          </p:cNvPr>
          <p:cNvSpPr txBox="1"/>
          <p:nvPr/>
        </p:nvSpPr>
        <p:spPr>
          <a:xfrm>
            <a:off x="4495531" y="3996440"/>
            <a:ext cx="858133" cy="25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Eng. Oracle</a:t>
            </a:r>
          </a:p>
        </p:txBody>
      </p:sp>
      <p:sp>
        <p:nvSpPr>
          <p:cNvPr id="76" name="Retângulo 12">
            <a:extLst>
              <a:ext uri="{FF2B5EF4-FFF2-40B4-BE49-F238E27FC236}">
                <a16:creationId xmlns:a16="http://schemas.microsoft.com/office/drawing/2014/main" id="{9CAF215F-B86B-4AA4-8F81-C0C50DB3CDC7}"/>
              </a:ext>
            </a:extLst>
          </p:cNvPr>
          <p:cNvSpPr/>
          <p:nvPr/>
        </p:nvSpPr>
        <p:spPr>
          <a:xfrm>
            <a:off x="9385419" y="2932447"/>
            <a:ext cx="1492822" cy="25233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7" name="Retângulo 12">
            <a:extLst>
              <a:ext uri="{FF2B5EF4-FFF2-40B4-BE49-F238E27FC236}">
                <a16:creationId xmlns:a16="http://schemas.microsoft.com/office/drawing/2014/main" id="{093AA8FC-F18B-401D-BAC3-9A423B251F37}"/>
              </a:ext>
            </a:extLst>
          </p:cNvPr>
          <p:cNvSpPr/>
          <p:nvPr/>
        </p:nvSpPr>
        <p:spPr>
          <a:xfrm>
            <a:off x="6518703" y="2922709"/>
            <a:ext cx="2722498" cy="25233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8" name="Gráfico 10" descr="Banco de dados com preenchimento sólido">
            <a:extLst>
              <a:ext uri="{FF2B5EF4-FFF2-40B4-BE49-F238E27FC236}">
                <a16:creationId xmlns:a16="http://schemas.microsoft.com/office/drawing/2014/main" id="{95C53B79-0E9F-41A2-9507-36FE4280B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8688" y="3365334"/>
            <a:ext cx="741344" cy="741344"/>
          </a:xfrm>
          <a:prstGeom prst="rect">
            <a:avLst/>
          </a:prstGeom>
        </p:spPr>
      </p:pic>
      <p:pic>
        <p:nvPicPr>
          <p:cNvPr id="79" name="Gráfico 11" descr="Edifício com preenchimento sólido">
            <a:extLst>
              <a:ext uri="{FF2B5EF4-FFF2-40B4-BE49-F238E27FC236}">
                <a16:creationId xmlns:a16="http://schemas.microsoft.com/office/drawing/2014/main" id="{4865CFFF-AD3B-4643-B658-4B9FA245E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2521" y="2926884"/>
            <a:ext cx="278052" cy="294124"/>
          </a:xfrm>
          <a:prstGeom prst="rect">
            <a:avLst/>
          </a:prstGeom>
        </p:spPr>
      </p:pic>
      <p:pic>
        <p:nvPicPr>
          <p:cNvPr id="80" name="Gráfico 14" descr="Perfil masculino com preenchimento sólido">
            <a:extLst>
              <a:ext uri="{FF2B5EF4-FFF2-40B4-BE49-F238E27FC236}">
                <a16:creationId xmlns:a16="http://schemas.microsoft.com/office/drawing/2014/main" id="{D68B33E7-BB89-474A-A47F-E3351ACC2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7800" y="4566408"/>
            <a:ext cx="551280" cy="551280"/>
          </a:xfrm>
          <a:prstGeom prst="rect">
            <a:avLst/>
          </a:prstGeom>
        </p:spPr>
      </p:pic>
      <p:sp>
        <p:nvSpPr>
          <p:cNvPr id="81" name="CaixaDeTexto 14">
            <a:extLst>
              <a:ext uri="{FF2B5EF4-FFF2-40B4-BE49-F238E27FC236}">
                <a16:creationId xmlns:a16="http://schemas.microsoft.com/office/drawing/2014/main" id="{2415FB17-B988-4BE1-8FAD-03FC4CB935A3}"/>
              </a:ext>
            </a:extLst>
          </p:cNvPr>
          <p:cNvSpPr txBox="1"/>
          <p:nvPr/>
        </p:nvSpPr>
        <p:spPr>
          <a:xfrm>
            <a:off x="6743073" y="2889280"/>
            <a:ext cx="27224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On</a:t>
            </a: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Premises</a:t>
            </a: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 Data Center</a:t>
            </a:r>
          </a:p>
        </p:txBody>
      </p:sp>
      <p:pic>
        <p:nvPicPr>
          <p:cNvPr id="82" name="Gráfico 14" descr="Perfil masculino com preenchimento sólido">
            <a:extLst>
              <a:ext uri="{FF2B5EF4-FFF2-40B4-BE49-F238E27FC236}">
                <a16:creationId xmlns:a16="http://schemas.microsoft.com/office/drawing/2014/main" id="{B266A4FF-71B1-4294-BE7C-C84620F38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5922" y="4577578"/>
            <a:ext cx="551280" cy="551280"/>
          </a:xfrm>
          <a:prstGeom prst="rect">
            <a:avLst/>
          </a:prstGeom>
        </p:spPr>
      </p:pic>
      <p:pic>
        <p:nvPicPr>
          <p:cNvPr id="83" name="Gráfico 9" descr="Nuvem com preenchimento sólido" title="Cloud">
            <a:extLst>
              <a:ext uri="{FF2B5EF4-FFF2-40B4-BE49-F238E27FC236}">
                <a16:creationId xmlns:a16="http://schemas.microsoft.com/office/drawing/2014/main" id="{048C08EA-C3BD-4C32-AD4E-DFC3121901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41553" y="2875687"/>
            <a:ext cx="422702" cy="430738"/>
          </a:xfrm>
          <a:prstGeom prst="rect">
            <a:avLst/>
          </a:prstGeom>
        </p:spPr>
      </p:pic>
      <p:sp>
        <p:nvSpPr>
          <p:cNvPr id="84" name="CaixaDeTexto 14">
            <a:extLst>
              <a:ext uri="{FF2B5EF4-FFF2-40B4-BE49-F238E27FC236}">
                <a16:creationId xmlns:a16="http://schemas.microsoft.com/office/drawing/2014/main" id="{A89AF370-DB00-40C9-BFF9-3A29891A4AF5}"/>
              </a:ext>
            </a:extLst>
          </p:cNvPr>
          <p:cNvSpPr txBox="1"/>
          <p:nvPr/>
        </p:nvSpPr>
        <p:spPr>
          <a:xfrm>
            <a:off x="9864255" y="2938835"/>
            <a:ext cx="10139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Oracle </a:t>
            </a:r>
          </a:p>
          <a:p>
            <a:r>
              <a:rPr lang="pt-BR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Cloud </a:t>
            </a:r>
            <a:r>
              <a:rPr lang="pt-BR" sz="1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OPs</a:t>
            </a:r>
            <a:endParaRPr lang="pt-BR" sz="1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5" name="Gráfico 14" descr="Perfil masculino com preenchimento sólido">
            <a:extLst>
              <a:ext uri="{FF2B5EF4-FFF2-40B4-BE49-F238E27FC236}">
                <a16:creationId xmlns:a16="http://schemas.microsoft.com/office/drawing/2014/main" id="{AC510543-4348-48DC-B898-399A0F337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6487" y="3410897"/>
            <a:ext cx="551280" cy="55128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84E93F7-EB59-40A1-8804-3CE8C9561FB2}"/>
              </a:ext>
            </a:extLst>
          </p:cNvPr>
          <p:cNvSpPr txBox="1"/>
          <p:nvPr/>
        </p:nvSpPr>
        <p:spPr>
          <a:xfrm>
            <a:off x="6579819" y="4012350"/>
            <a:ext cx="661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Exadata</a:t>
            </a:r>
          </a:p>
        </p:txBody>
      </p:sp>
      <p:pic>
        <p:nvPicPr>
          <p:cNvPr id="87" name="Gráfico 12" descr="Computador com preenchimento sólido">
            <a:extLst>
              <a:ext uri="{FF2B5EF4-FFF2-40B4-BE49-F238E27FC236}">
                <a16:creationId xmlns:a16="http://schemas.microsoft.com/office/drawing/2014/main" id="{73A483D5-9C12-4055-A7BE-3C12C6360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1023" y="4440873"/>
            <a:ext cx="848616" cy="84861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068845E-E8B6-4B74-89FF-8786CDC12668}"/>
              </a:ext>
            </a:extLst>
          </p:cNvPr>
          <p:cNvSpPr txBox="1"/>
          <p:nvPr/>
        </p:nvSpPr>
        <p:spPr>
          <a:xfrm>
            <a:off x="6676688" y="5162531"/>
            <a:ext cx="822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Aplicação</a:t>
            </a:r>
          </a:p>
        </p:txBody>
      </p:sp>
      <p:pic>
        <p:nvPicPr>
          <p:cNvPr id="89" name="Gráfico 19" descr="Seta de linha: reta com preenchimento sólido">
            <a:extLst>
              <a:ext uri="{FF2B5EF4-FFF2-40B4-BE49-F238E27FC236}">
                <a16:creationId xmlns:a16="http://schemas.microsoft.com/office/drawing/2014/main" id="{6193FEBA-60C7-4B7C-A9CA-3F574866F6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6672670" y="4198139"/>
            <a:ext cx="454846" cy="446810"/>
          </a:xfrm>
          <a:prstGeom prst="rect">
            <a:avLst/>
          </a:prstGeom>
        </p:spPr>
      </p:pic>
      <p:pic>
        <p:nvPicPr>
          <p:cNvPr id="90" name="Gráfico 19" descr="Seta de linha: reta com preenchimento sólido">
            <a:extLst>
              <a:ext uri="{FF2B5EF4-FFF2-40B4-BE49-F238E27FC236}">
                <a16:creationId xmlns:a16="http://schemas.microsoft.com/office/drawing/2014/main" id="{7688AE69-207B-4922-8D61-1264EDD58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6672670" y="4184039"/>
            <a:ext cx="454846" cy="44681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2F6D7C7-F630-4C1C-A3D1-34BF07093B93}"/>
              </a:ext>
            </a:extLst>
          </p:cNvPr>
          <p:cNvSpPr txBox="1"/>
          <p:nvPr/>
        </p:nvSpPr>
        <p:spPr>
          <a:xfrm>
            <a:off x="7972498" y="5149329"/>
            <a:ext cx="822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Users</a:t>
            </a:r>
          </a:p>
        </p:txBody>
      </p:sp>
      <p:pic>
        <p:nvPicPr>
          <p:cNvPr id="92" name="Gráfico 19" descr="Seta de linha: reta com preenchimento sólido">
            <a:extLst>
              <a:ext uri="{FF2B5EF4-FFF2-40B4-BE49-F238E27FC236}">
                <a16:creationId xmlns:a16="http://schemas.microsoft.com/office/drawing/2014/main" id="{95ADAD97-BE55-453B-AF1A-B665829211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7499654" y="4699096"/>
            <a:ext cx="454846" cy="446810"/>
          </a:xfrm>
          <a:prstGeom prst="rect">
            <a:avLst/>
          </a:prstGeom>
        </p:spPr>
      </p:pic>
      <p:pic>
        <p:nvPicPr>
          <p:cNvPr id="93" name="Gráfico 19" descr="Seta de linha: reta com preenchimento sólido">
            <a:extLst>
              <a:ext uri="{FF2B5EF4-FFF2-40B4-BE49-F238E27FC236}">
                <a16:creationId xmlns:a16="http://schemas.microsoft.com/office/drawing/2014/main" id="{7696C3B5-34ED-4D67-9034-1BDD19B02D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67370" y="4705989"/>
            <a:ext cx="454846" cy="446810"/>
          </a:xfrm>
          <a:prstGeom prst="rect">
            <a:avLst/>
          </a:prstGeom>
        </p:spPr>
      </p:pic>
      <p:pic>
        <p:nvPicPr>
          <p:cNvPr id="94" name="Gráfico 19" descr="Seta de linha: reta com preenchimento sólido">
            <a:extLst>
              <a:ext uri="{FF2B5EF4-FFF2-40B4-BE49-F238E27FC236}">
                <a16:creationId xmlns:a16="http://schemas.microsoft.com/office/drawing/2014/main" id="{9806C0F8-CBDE-4028-A855-C6C2EDDD7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23498" y="3463991"/>
            <a:ext cx="2596539" cy="44681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21D19311-D311-4B52-8107-DED90F50C9E6}"/>
              </a:ext>
            </a:extLst>
          </p:cNvPr>
          <p:cNvSpPr txBox="1"/>
          <p:nvPr/>
        </p:nvSpPr>
        <p:spPr>
          <a:xfrm>
            <a:off x="9760495" y="4028283"/>
            <a:ext cx="8229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Eng. Oracle</a:t>
            </a:r>
          </a:p>
        </p:txBody>
      </p:sp>
      <p:pic>
        <p:nvPicPr>
          <p:cNvPr id="96" name="Gráfico 19" descr="Seta de linha: reta com preenchimento sólido">
            <a:extLst>
              <a:ext uri="{FF2B5EF4-FFF2-40B4-BE49-F238E27FC236}">
                <a16:creationId xmlns:a16="http://schemas.microsoft.com/office/drawing/2014/main" id="{5AA71078-6CEF-4B7B-A637-04F2FF0744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7394250" y="3463991"/>
            <a:ext cx="2596539" cy="4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DA96-B693-4A76-9855-E4FD6874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3FC54BF-28EB-4C93-911A-C5A2F753B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278398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530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58E3-17EA-48F5-A00E-0E95D665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047613-2F8C-4227-912A-B658FB8D00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DBA Oracle</a:t>
            </a:r>
          </a:p>
          <a:p>
            <a:r>
              <a:rPr lang="en-US" sz="2400" dirty="0"/>
              <a:t>~15 </a:t>
            </a:r>
            <a:r>
              <a:rPr lang="en-US" sz="2400" dirty="0" err="1"/>
              <a:t>Anos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DBA</a:t>
            </a:r>
          </a:p>
          <a:p>
            <a:r>
              <a:rPr lang="en-US" sz="2400" dirty="0"/>
              <a:t>~3 </a:t>
            </a:r>
            <a:r>
              <a:rPr lang="en-US" sz="2400" dirty="0" err="1"/>
              <a:t>Anos</a:t>
            </a:r>
            <a:r>
              <a:rPr lang="en-US" sz="2400" dirty="0"/>
              <a:t> de Santander</a:t>
            </a:r>
          </a:p>
          <a:p>
            <a:r>
              <a:rPr lang="en-US" sz="2400" dirty="0" err="1"/>
              <a:t>Palmeirense</a:t>
            </a:r>
            <a:r>
              <a:rPr lang="en-US" sz="2400" dirty="0"/>
              <a:t> !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r>
              <a:rPr lang="en-US" dirty="0" err="1"/>
              <a:t>Apaixonado</a:t>
            </a:r>
            <a:r>
              <a:rPr lang="en-US" dirty="0"/>
              <a:t> por Dados e Tecnologia</a:t>
            </a:r>
          </a:p>
        </p:txBody>
      </p:sp>
      <p:pic>
        <p:nvPicPr>
          <p:cNvPr id="7" name="Espaço Reservado para Conteúdo 5">
            <a:extLst>
              <a:ext uri="{FF2B5EF4-FFF2-40B4-BE49-F238E27FC236}">
                <a16:creationId xmlns:a16="http://schemas.microsoft.com/office/drawing/2014/main" id="{AD7E786E-1129-404C-9EDE-AD9D4087A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892" r="-2" b="5890"/>
          <a:stretch/>
        </p:blipFill>
        <p:spPr>
          <a:xfrm>
            <a:off x="6847520" y="2076450"/>
            <a:ext cx="3983360" cy="36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49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65FF-2D80-4807-87AD-5DFBF633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Distinção</a:t>
            </a:r>
            <a:r>
              <a:rPr lang="en-US" dirty="0"/>
              <a:t> de responsabilidade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F0B6F4-6ECD-43C6-90D3-F4430AD928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5127" y="1959004"/>
            <a:ext cx="4705839" cy="46212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A25FA-28E2-4F3A-82AA-0DBD2C0B3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45038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 de banco de dados </a:t>
            </a:r>
            <a:r>
              <a:rPr lang="en-US" dirty="0" err="1"/>
              <a:t>haverá</a:t>
            </a:r>
            <a:r>
              <a:rPr lang="en-US" dirty="0"/>
              <a:t> pelo menos duas VMs.</a:t>
            </a:r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Dom0</a:t>
            </a:r>
            <a:r>
              <a:rPr lang="en-US" dirty="0"/>
              <a:t> –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Fisico</a:t>
            </a:r>
            <a:r>
              <a:rPr lang="en-US" dirty="0"/>
              <a:t> o qual </a:t>
            </a:r>
            <a:r>
              <a:rPr lang="en-US" dirty="0" err="1"/>
              <a:t>hospeada</a:t>
            </a:r>
            <a:r>
              <a:rPr lang="en-US" dirty="0"/>
              <a:t> o Hypervisor.</a:t>
            </a:r>
          </a:p>
          <a:p>
            <a:r>
              <a:rPr lang="en-US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DomU</a:t>
            </a:r>
            <a:r>
              <a:rPr lang="en-US" dirty="0"/>
              <a:t> – </a:t>
            </a:r>
            <a:r>
              <a:rPr lang="en-US" dirty="0" err="1"/>
              <a:t>Camada</a:t>
            </a:r>
            <a:r>
              <a:rPr lang="en-US" dirty="0"/>
              <a:t> Virtual onde é </a:t>
            </a:r>
            <a:r>
              <a:rPr lang="en-US" dirty="0" err="1"/>
              <a:t>executado</a:t>
            </a:r>
            <a:r>
              <a:rPr lang="en-US" dirty="0"/>
              <a:t> o SW do Oracle Database.</a:t>
            </a:r>
          </a:p>
          <a:p>
            <a:r>
              <a:rPr lang="en-US" dirty="0"/>
              <a:t>A Oracle </a:t>
            </a:r>
            <a:r>
              <a:rPr lang="en-US" dirty="0" err="1"/>
              <a:t>realiza</a:t>
            </a:r>
            <a:r>
              <a:rPr lang="en-US" dirty="0"/>
              <a:t> a administração do hardware, firmware, Dom0, discos, flash cards, </a:t>
            </a:r>
            <a:r>
              <a:rPr lang="en-US" dirty="0" err="1"/>
              <a:t>etc</a:t>
            </a:r>
            <a:r>
              <a:rPr lang="en-US" dirty="0"/>
              <a:t>;</a:t>
            </a:r>
          </a:p>
          <a:p>
            <a:r>
              <a:rPr lang="en-US" dirty="0"/>
              <a:t>Cliente </a:t>
            </a:r>
            <a:r>
              <a:rPr lang="en-US" dirty="0" err="1"/>
              <a:t>realiza</a:t>
            </a:r>
            <a:r>
              <a:rPr lang="en-US" dirty="0"/>
              <a:t> a administração do </a:t>
            </a:r>
            <a:r>
              <a:rPr lang="en-US" dirty="0" err="1"/>
              <a:t>DomU</a:t>
            </a:r>
            <a:r>
              <a:rPr lang="en-US" dirty="0"/>
              <a:t>, Database, grid, etc.</a:t>
            </a:r>
          </a:p>
        </p:txBody>
      </p:sp>
    </p:spTree>
    <p:extLst>
      <p:ext uri="{BB962C8B-B14F-4D97-AF65-F5344CB8AC3E}">
        <p14:creationId xmlns:p14="http://schemas.microsoft.com/office/powerpoint/2010/main" val="132282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ED1F-7688-40BA-AE27-DD82D54B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Alocações de Discos </a:t>
            </a:r>
            <a:r>
              <a:rPr lang="en-US" dirty="0" err="1"/>
              <a:t>Disponiveis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1B5B7E-D2B4-425A-B76B-5D54898406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45542" y="1745638"/>
            <a:ext cx="6090267" cy="4818924"/>
          </a:xfr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01DD26C-93C8-43B3-9FC8-A6456A511609}"/>
              </a:ext>
            </a:extLst>
          </p:cNvPr>
          <p:cNvSpPr/>
          <p:nvPr/>
        </p:nvSpPr>
        <p:spPr>
          <a:xfrm>
            <a:off x="9211112" y="2481458"/>
            <a:ext cx="2281805" cy="1551963"/>
          </a:xfrm>
          <a:prstGeom prst="wedgeRectCallout">
            <a:avLst>
              <a:gd name="adj1" fmla="val -82062"/>
              <a:gd name="adj2" fmla="val 889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Group +Data</a:t>
            </a:r>
          </a:p>
          <a:p>
            <a:pPr algn="ctr"/>
            <a:r>
              <a:rPr lang="en-US" dirty="0"/>
              <a:t>Responsável por </a:t>
            </a:r>
            <a:r>
              <a:rPr lang="en-US" dirty="0" err="1"/>
              <a:t>armazenar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banco de dados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CD52221-0495-4AFC-97B0-B4D565AB6F82}"/>
              </a:ext>
            </a:extLst>
          </p:cNvPr>
          <p:cNvSpPr/>
          <p:nvPr/>
        </p:nvSpPr>
        <p:spPr>
          <a:xfrm>
            <a:off x="521516" y="2603137"/>
            <a:ext cx="2281805" cy="1551963"/>
          </a:xfrm>
          <a:prstGeom prst="wedgeRectCallout">
            <a:avLst>
              <a:gd name="adj1" fmla="val 74188"/>
              <a:gd name="adj2" fmla="val 108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Group +</a:t>
            </a:r>
            <a:r>
              <a:rPr lang="en-US" dirty="0" err="1"/>
              <a:t>Reco</a:t>
            </a:r>
            <a:endParaRPr lang="en-US" dirty="0"/>
          </a:p>
          <a:p>
            <a:pPr algn="ctr"/>
            <a:r>
              <a:rPr lang="en-US" dirty="0"/>
              <a:t>Responsável pelo </a:t>
            </a:r>
            <a:r>
              <a:rPr lang="en-US" dirty="0" err="1"/>
              <a:t>reability</a:t>
            </a:r>
            <a:r>
              <a:rPr lang="en-US" dirty="0"/>
              <a:t>, </a:t>
            </a:r>
            <a:r>
              <a:rPr lang="en-US" dirty="0" err="1"/>
              <a:t>armazena</a:t>
            </a:r>
            <a:r>
              <a:rPr lang="en-US" dirty="0"/>
              <a:t> Backup, archive,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736F45D-4A58-4671-8CD2-F9D160DC5DAD}"/>
              </a:ext>
            </a:extLst>
          </p:cNvPr>
          <p:cNvSpPr/>
          <p:nvPr/>
        </p:nvSpPr>
        <p:spPr>
          <a:xfrm>
            <a:off x="9238150" y="5012599"/>
            <a:ext cx="2758107" cy="1551963"/>
          </a:xfrm>
          <a:prstGeom prst="wedgeRectCallout">
            <a:avLst>
              <a:gd name="adj1" fmla="val -76915"/>
              <a:gd name="adj2" fmla="val -169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Diskgroup</a:t>
            </a:r>
            <a:r>
              <a:rPr lang="en-US" dirty="0"/>
              <a:t> +Sparse</a:t>
            </a:r>
          </a:p>
          <a:p>
            <a:pPr algn="ctr"/>
            <a:r>
              <a:rPr lang="en-US" dirty="0" err="1"/>
              <a:t>Responsavel</a:t>
            </a:r>
            <a:r>
              <a:rPr lang="en-US" dirty="0"/>
              <a:t> por </a:t>
            </a:r>
            <a:r>
              <a:rPr lang="en-US" dirty="0" err="1"/>
              <a:t>armazenar</a:t>
            </a:r>
            <a:r>
              <a:rPr lang="en-US" dirty="0"/>
              <a:t> snapshot de banco de dados, o qual </a:t>
            </a:r>
            <a:r>
              <a:rPr lang="en-US" dirty="0" err="1"/>
              <a:t>utiliza</a:t>
            </a:r>
            <a:r>
              <a:rPr lang="en-US" dirty="0"/>
              <a:t> o protocol copy on write</a:t>
            </a:r>
          </a:p>
        </p:txBody>
      </p:sp>
    </p:spTree>
    <p:extLst>
      <p:ext uri="{BB962C8B-B14F-4D97-AF65-F5344CB8AC3E}">
        <p14:creationId xmlns:p14="http://schemas.microsoft.com/office/powerpoint/2010/main" val="1537219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8BF9-B716-416B-A7D6-08FEE558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Alocações de Discos </a:t>
            </a:r>
            <a:r>
              <a:rPr lang="en-US" dirty="0" err="1"/>
              <a:t>Disponiveis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07285F-14C2-4467-B801-29B2E35455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0867" y="2611536"/>
            <a:ext cx="9739618" cy="3052241"/>
          </a:xfrm>
        </p:spPr>
      </p:pic>
    </p:spTree>
    <p:extLst>
      <p:ext uri="{BB962C8B-B14F-4D97-AF65-F5344CB8AC3E}">
        <p14:creationId xmlns:p14="http://schemas.microsoft.com/office/powerpoint/2010/main" val="2029337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1508A8-DC05-406B-9E35-8BC4B6B3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ExaCC</a:t>
            </a:r>
            <a:r>
              <a:rPr lang="en-US" dirty="0"/>
              <a:t> Gen 1 Full Architecture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1F5A8E-FE33-45FF-B70E-99E078604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255" y="2017726"/>
            <a:ext cx="8523489" cy="4731349"/>
          </a:xfr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42A5B992-21B0-45E4-A132-B477552CAA4D}"/>
              </a:ext>
            </a:extLst>
          </p:cNvPr>
          <p:cNvSpPr/>
          <p:nvPr/>
        </p:nvSpPr>
        <p:spPr>
          <a:xfrm>
            <a:off x="152400" y="6248400"/>
            <a:ext cx="2281805" cy="500675"/>
          </a:xfrm>
          <a:prstGeom prst="wedgeRectCallout">
            <a:avLst>
              <a:gd name="adj1" fmla="val 111320"/>
              <a:gd name="adj2" fmla="val -2411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Layer 3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3DC6526-4F8D-44C7-954F-56F900B1D560}"/>
              </a:ext>
            </a:extLst>
          </p:cNvPr>
          <p:cNvSpPr/>
          <p:nvPr/>
        </p:nvSpPr>
        <p:spPr>
          <a:xfrm>
            <a:off x="152400" y="2017726"/>
            <a:ext cx="2281805" cy="1094590"/>
          </a:xfrm>
          <a:prstGeom prst="wedgeRectCallout">
            <a:avLst>
              <a:gd name="adj1" fmla="val 109482"/>
              <a:gd name="adj2" fmla="val 807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</a:t>
            </a:r>
          </a:p>
          <a:p>
            <a:pPr algn="ctr"/>
            <a:r>
              <a:rPr lang="en-US" dirty="0"/>
              <a:t>NTP</a:t>
            </a:r>
          </a:p>
          <a:p>
            <a:pPr algn="ctr"/>
            <a:r>
              <a:rPr lang="en-US" dirty="0"/>
              <a:t>DHCP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A6B1BDA-914E-460D-891C-BCCC9662579D}"/>
              </a:ext>
            </a:extLst>
          </p:cNvPr>
          <p:cNvSpPr/>
          <p:nvPr/>
        </p:nvSpPr>
        <p:spPr>
          <a:xfrm>
            <a:off x="8075939" y="2017726"/>
            <a:ext cx="2281805" cy="1094590"/>
          </a:xfrm>
          <a:prstGeom prst="wedgeRectCallout">
            <a:avLst>
              <a:gd name="adj1" fmla="val -105592"/>
              <a:gd name="adj2" fmla="val 49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Control</a:t>
            </a:r>
            <a:br>
              <a:rPr lang="en-US" dirty="0"/>
            </a:br>
            <a:r>
              <a:rPr lang="en-US" dirty="0"/>
              <a:t>OCI </a:t>
            </a:r>
            <a:r>
              <a:rPr lang="en-US" dirty="0" err="1"/>
              <a:t>antigo</a:t>
            </a:r>
            <a:endParaRPr lang="en-US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E803EE84-E848-493D-B3B7-6E935E88EBF6}"/>
              </a:ext>
            </a:extLst>
          </p:cNvPr>
          <p:cNvSpPr/>
          <p:nvPr/>
        </p:nvSpPr>
        <p:spPr>
          <a:xfrm>
            <a:off x="8075938" y="5654485"/>
            <a:ext cx="2281805" cy="1094590"/>
          </a:xfrm>
          <a:prstGeom prst="wedgeRectCallout">
            <a:avLst>
              <a:gd name="adj1" fmla="val -45666"/>
              <a:gd name="adj2" fmla="val -119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 Gateway</a:t>
            </a:r>
          </a:p>
          <a:p>
            <a:pPr algn="ctr"/>
            <a:r>
              <a:rPr lang="en-US" dirty="0"/>
              <a:t>VPN + Proxy</a:t>
            </a:r>
          </a:p>
        </p:txBody>
      </p:sp>
    </p:spTree>
    <p:extLst>
      <p:ext uri="{BB962C8B-B14F-4D97-AF65-F5344CB8AC3E}">
        <p14:creationId xmlns:p14="http://schemas.microsoft.com/office/powerpoint/2010/main" val="2350091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D1A6-3B39-4303-A1FF-73D60F898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ExaCC</a:t>
            </a:r>
            <a:r>
              <a:rPr lang="en-US" dirty="0"/>
              <a:t> Gen 2 Full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C5DCA-C897-45F0-B40A-C314D5D17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087" y="2076450"/>
            <a:ext cx="7006300" cy="3714750"/>
          </a:xfr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7ABCAE6-B4A3-452C-BDD8-0B2736F26678}"/>
              </a:ext>
            </a:extLst>
          </p:cNvPr>
          <p:cNvSpPr/>
          <p:nvPr/>
        </p:nvSpPr>
        <p:spPr>
          <a:xfrm>
            <a:off x="102066" y="2076450"/>
            <a:ext cx="2281805" cy="500675"/>
          </a:xfrm>
          <a:prstGeom prst="wedgeRectCallout">
            <a:avLst>
              <a:gd name="adj1" fmla="val 65364"/>
              <a:gd name="adj2" fmla="val 269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Layer 2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43608DD-97C0-4895-9659-3D38B1069337}"/>
              </a:ext>
            </a:extLst>
          </p:cNvPr>
          <p:cNvSpPr/>
          <p:nvPr/>
        </p:nvSpPr>
        <p:spPr>
          <a:xfrm>
            <a:off x="9798603" y="2076450"/>
            <a:ext cx="2281805" cy="1094590"/>
          </a:xfrm>
          <a:prstGeom prst="wedgeRectCallout">
            <a:avLst>
              <a:gd name="adj1" fmla="val -76180"/>
              <a:gd name="adj2" fmla="val 385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</a:t>
            </a:r>
          </a:p>
          <a:p>
            <a:pPr algn="ctr"/>
            <a:r>
              <a:rPr lang="en-US" dirty="0"/>
              <a:t>NTP</a:t>
            </a:r>
          </a:p>
          <a:p>
            <a:pPr algn="ctr"/>
            <a:r>
              <a:rPr lang="en-US" dirty="0"/>
              <a:t>DHCP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8D8E45E-E205-4168-A6D1-F4AB32E0C767}"/>
              </a:ext>
            </a:extLst>
          </p:cNvPr>
          <p:cNvSpPr/>
          <p:nvPr/>
        </p:nvSpPr>
        <p:spPr>
          <a:xfrm>
            <a:off x="4586120" y="5791200"/>
            <a:ext cx="1579790" cy="838594"/>
          </a:xfrm>
          <a:prstGeom prst="wedgeRectCallout">
            <a:avLst>
              <a:gd name="adj1" fmla="val -37170"/>
              <a:gd name="adj2" fmla="val -219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 Gateway</a:t>
            </a:r>
          </a:p>
          <a:p>
            <a:pPr algn="ctr"/>
            <a:r>
              <a:rPr lang="en-US" dirty="0"/>
              <a:t>VPN + Proxy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E94CA87-94EE-4C30-99BC-E83ED3EBD1EA}"/>
              </a:ext>
            </a:extLst>
          </p:cNvPr>
          <p:cNvSpPr/>
          <p:nvPr/>
        </p:nvSpPr>
        <p:spPr>
          <a:xfrm>
            <a:off x="9798602" y="3850546"/>
            <a:ext cx="2281805" cy="1094590"/>
          </a:xfrm>
          <a:prstGeom prst="wedgeRectCallout">
            <a:avLst>
              <a:gd name="adj1" fmla="val -78754"/>
              <a:gd name="adj2" fmla="val -694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Control</a:t>
            </a:r>
            <a:br>
              <a:rPr lang="en-US" dirty="0"/>
            </a:br>
            <a:r>
              <a:rPr lang="en-US" dirty="0"/>
              <a:t>Novo OCI</a:t>
            </a:r>
          </a:p>
        </p:txBody>
      </p:sp>
    </p:spTree>
    <p:extLst>
      <p:ext uri="{BB962C8B-B14F-4D97-AF65-F5344CB8AC3E}">
        <p14:creationId xmlns:p14="http://schemas.microsoft.com/office/powerpoint/2010/main" val="2873586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81D3-8901-49B0-BB93-1CF7B89E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Diagram </a:t>
            </a:r>
            <a:r>
              <a:rPr lang="en-US" dirty="0" err="1"/>
              <a:t>ExaCC</a:t>
            </a:r>
            <a:r>
              <a:rPr lang="en-US" dirty="0"/>
              <a:t> Gen1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C4B738C-590C-41DD-A67C-68D66F876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11" y="1788911"/>
            <a:ext cx="6551802" cy="450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FF5BC5-1861-4E6A-9131-2E7FB62FE0F3}"/>
              </a:ext>
            </a:extLst>
          </p:cNvPr>
          <p:cNvCxnSpPr>
            <a:cxnSpLocks/>
          </p:cNvCxnSpPr>
          <p:nvPr/>
        </p:nvCxnSpPr>
        <p:spPr>
          <a:xfrm>
            <a:off x="3749879" y="2726422"/>
            <a:ext cx="0" cy="2600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2930EE-31B6-4A0E-B78A-1AB4DF1478ED}"/>
              </a:ext>
            </a:extLst>
          </p:cNvPr>
          <p:cNvCxnSpPr>
            <a:cxnSpLocks/>
          </p:cNvCxnSpPr>
          <p:nvPr/>
        </p:nvCxnSpPr>
        <p:spPr>
          <a:xfrm>
            <a:off x="3868723" y="2726422"/>
            <a:ext cx="0" cy="2600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D9B54-E279-4638-B3C8-F70E5903FCBF}"/>
              </a:ext>
            </a:extLst>
          </p:cNvPr>
          <p:cNvCxnSpPr>
            <a:cxnSpLocks/>
          </p:cNvCxnSpPr>
          <p:nvPr/>
        </p:nvCxnSpPr>
        <p:spPr>
          <a:xfrm flipH="1">
            <a:off x="5313026" y="2726422"/>
            <a:ext cx="1" cy="3271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7A18B7-CCB0-47C5-9F4C-371D13CA472A}"/>
              </a:ext>
            </a:extLst>
          </p:cNvPr>
          <p:cNvCxnSpPr>
            <a:cxnSpLocks/>
          </p:cNvCxnSpPr>
          <p:nvPr/>
        </p:nvCxnSpPr>
        <p:spPr>
          <a:xfrm>
            <a:off x="5482205" y="2726422"/>
            <a:ext cx="0" cy="4795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456321-51EA-41F8-8B1C-7DF053C407AA}"/>
              </a:ext>
            </a:extLst>
          </p:cNvPr>
          <p:cNvCxnSpPr>
            <a:cxnSpLocks/>
          </p:cNvCxnSpPr>
          <p:nvPr/>
        </p:nvCxnSpPr>
        <p:spPr>
          <a:xfrm>
            <a:off x="4689446" y="3053593"/>
            <a:ext cx="6235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BACAA3-84F5-4BF4-BA82-DE50F4C5CAF5}"/>
              </a:ext>
            </a:extLst>
          </p:cNvPr>
          <p:cNvCxnSpPr>
            <a:cxnSpLocks/>
          </p:cNvCxnSpPr>
          <p:nvPr/>
        </p:nvCxnSpPr>
        <p:spPr>
          <a:xfrm>
            <a:off x="4689446" y="3205993"/>
            <a:ext cx="7927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984CA1-CF96-403E-9EC3-F25E997F6F05}"/>
              </a:ext>
            </a:extLst>
          </p:cNvPr>
          <p:cNvCxnSpPr>
            <a:cxnSpLocks/>
          </p:cNvCxnSpPr>
          <p:nvPr/>
        </p:nvCxnSpPr>
        <p:spPr>
          <a:xfrm>
            <a:off x="4689446" y="3710731"/>
            <a:ext cx="126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922CE3-58BE-48D4-B35B-E65EDB8A8A9A}"/>
              </a:ext>
            </a:extLst>
          </p:cNvPr>
          <p:cNvCxnSpPr>
            <a:cxnSpLocks/>
          </p:cNvCxnSpPr>
          <p:nvPr/>
        </p:nvCxnSpPr>
        <p:spPr>
          <a:xfrm>
            <a:off x="4689446" y="3603072"/>
            <a:ext cx="10737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C4DECA-43A5-4CE4-888E-B8C89D090095}"/>
              </a:ext>
            </a:extLst>
          </p:cNvPr>
          <p:cNvCxnSpPr>
            <a:cxnSpLocks/>
          </p:cNvCxnSpPr>
          <p:nvPr/>
        </p:nvCxnSpPr>
        <p:spPr>
          <a:xfrm>
            <a:off x="5775819" y="2726422"/>
            <a:ext cx="1" cy="8661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903AC3-DFB7-4FEF-82B1-41EAE2E4D5A4}"/>
              </a:ext>
            </a:extLst>
          </p:cNvPr>
          <p:cNvCxnSpPr>
            <a:cxnSpLocks/>
          </p:cNvCxnSpPr>
          <p:nvPr/>
        </p:nvCxnSpPr>
        <p:spPr>
          <a:xfrm>
            <a:off x="5951987" y="2748160"/>
            <a:ext cx="4196" cy="9625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8A903F-F2C1-4266-8010-3A8282C3EB1C}"/>
              </a:ext>
            </a:extLst>
          </p:cNvPr>
          <p:cNvCxnSpPr>
            <a:cxnSpLocks/>
          </p:cNvCxnSpPr>
          <p:nvPr/>
        </p:nvCxnSpPr>
        <p:spPr>
          <a:xfrm>
            <a:off x="4330117" y="2726422"/>
            <a:ext cx="0" cy="771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9C9323-B9A2-4B82-9BCB-0CBD99E5DE64}"/>
              </a:ext>
            </a:extLst>
          </p:cNvPr>
          <p:cNvCxnSpPr>
            <a:cxnSpLocks/>
          </p:cNvCxnSpPr>
          <p:nvPr/>
        </p:nvCxnSpPr>
        <p:spPr>
          <a:xfrm>
            <a:off x="4448961" y="2726422"/>
            <a:ext cx="0" cy="771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9C327C-6389-4C3A-B6AA-AAC1B3566E50}"/>
              </a:ext>
            </a:extLst>
          </p:cNvPr>
          <p:cNvCxnSpPr>
            <a:cxnSpLocks/>
          </p:cNvCxnSpPr>
          <p:nvPr/>
        </p:nvCxnSpPr>
        <p:spPr>
          <a:xfrm>
            <a:off x="4532851" y="1866900"/>
            <a:ext cx="0" cy="647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EF2390-AB16-4ED5-9EC8-116A8334F0C1}"/>
              </a:ext>
            </a:extLst>
          </p:cNvPr>
          <p:cNvCxnSpPr>
            <a:cxnSpLocks/>
          </p:cNvCxnSpPr>
          <p:nvPr/>
        </p:nvCxnSpPr>
        <p:spPr>
          <a:xfrm>
            <a:off x="6212047" y="1866900"/>
            <a:ext cx="0" cy="647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3ACF741-5BFD-4965-AEB8-88362A2E960F}"/>
              </a:ext>
            </a:extLst>
          </p:cNvPr>
          <p:cNvCxnSpPr>
            <a:cxnSpLocks/>
          </p:cNvCxnSpPr>
          <p:nvPr/>
        </p:nvCxnSpPr>
        <p:spPr>
          <a:xfrm>
            <a:off x="4532851" y="1871095"/>
            <a:ext cx="34366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083FAA-E7BB-43DA-A79B-8E15CB9339A6}"/>
              </a:ext>
            </a:extLst>
          </p:cNvPr>
          <p:cNvCxnSpPr>
            <a:cxnSpLocks/>
          </p:cNvCxnSpPr>
          <p:nvPr/>
        </p:nvCxnSpPr>
        <p:spPr>
          <a:xfrm>
            <a:off x="7957564" y="1861482"/>
            <a:ext cx="0" cy="6527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7F28668C-1544-4167-8B86-C6C42F11B61A}"/>
              </a:ext>
            </a:extLst>
          </p:cNvPr>
          <p:cNvSpPr/>
          <p:nvPr/>
        </p:nvSpPr>
        <p:spPr>
          <a:xfrm>
            <a:off x="9364118" y="1788910"/>
            <a:ext cx="2364831" cy="2204249"/>
          </a:xfrm>
          <a:prstGeom prst="wedgeRectCallout">
            <a:avLst>
              <a:gd name="adj1" fmla="val -104141"/>
              <a:gd name="adj2" fmla="val -40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Todos </a:t>
            </a:r>
            <a:r>
              <a:rPr lang="en-US" dirty="0" err="1"/>
              <a:t>os</a:t>
            </a:r>
            <a:r>
              <a:rPr lang="en-US" dirty="0"/>
              <a:t> DBs Nodes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ligados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pelo menos 1 Switch </a:t>
            </a:r>
            <a:r>
              <a:rPr lang="en-US" dirty="0" err="1"/>
              <a:t>ToR</a:t>
            </a:r>
            <a:r>
              <a:rPr lang="en-US" dirty="0"/>
              <a:t>, a </a:t>
            </a:r>
            <a:r>
              <a:rPr lang="en-US" dirty="0" err="1"/>
              <a:t>conexão</a:t>
            </a:r>
            <a:r>
              <a:rPr lang="en-US" dirty="0"/>
              <a:t> on premises e </a:t>
            </a:r>
            <a:r>
              <a:rPr lang="en-US" dirty="0" err="1"/>
              <a:t>ExaCC</a:t>
            </a:r>
            <a:r>
              <a:rPr lang="en-US" dirty="0"/>
              <a:t> se dá </a:t>
            </a:r>
            <a:r>
              <a:rPr lang="en-US" dirty="0" err="1"/>
              <a:t>em</a:t>
            </a:r>
            <a:r>
              <a:rPr lang="en-US" dirty="0"/>
              <a:t> Layer 3 entre Switch </a:t>
            </a:r>
            <a:r>
              <a:rPr lang="en-US" dirty="0" err="1"/>
              <a:t>ToR</a:t>
            </a:r>
            <a:r>
              <a:rPr lang="en-US" dirty="0"/>
              <a:t>.</a:t>
            </a:r>
          </a:p>
        </p:txBody>
      </p:sp>
      <p:pic>
        <p:nvPicPr>
          <p:cNvPr id="3078" name="Picture 6" descr="Layer 2 vs Layer 3 Switch: Which One Do You Need? | FS Community">
            <a:extLst>
              <a:ext uri="{FF2B5EF4-FFF2-40B4-BE49-F238E27FC236}">
                <a16:creationId xmlns:a16="http://schemas.microsoft.com/office/drawing/2014/main" id="{AD06582C-085E-4C24-A2A2-1202DCBA5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774" y="3993160"/>
            <a:ext cx="4986175" cy="2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9E93955-A806-4A6B-A837-251D587E9BC0}"/>
              </a:ext>
            </a:extLst>
          </p:cNvPr>
          <p:cNvSpPr txBox="1"/>
          <p:nvPr/>
        </p:nvSpPr>
        <p:spPr>
          <a:xfrm>
            <a:off x="141475" y="1861482"/>
            <a:ext cx="25058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grande</a:t>
            </a:r>
            <a:r>
              <a:rPr lang="en-US" dirty="0"/>
              <a:t> diferença entre </a:t>
            </a:r>
            <a:r>
              <a:rPr lang="en-US" dirty="0" err="1"/>
              <a:t>switchs</a:t>
            </a:r>
            <a:r>
              <a:rPr lang="en-US" dirty="0"/>
              <a:t> operando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2 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3 é que a </a:t>
            </a:r>
            <a:r>
              <a:rPr lang="en-US" dirty="0" err="1"/>
              <a:t>camada</a:t>
            </a:r>
            <a:r>
              <a:rPr lang="en-US" dirty="0"/>
              <a:t> dois se </a:t>
            </a:r>
            <a:r>
              <a:rPr lang="en-US" dirty="0" err="1"/>
              <a:t>importa</a:t>
            </a:r>
            <a:r>
              <a:rPr lang="en-US" dirty="0"/>
              <a:t> apenas com o Mac address, já a </a:t>
            </a:r>
            <a:r>
              <a:rPr lang="en-US" dirty="0" err="1"/>
              <a:t>camada</a:t>
            </a:r>
            <a:r>
              <a:rPr lang="en-US" dirty="0"/>
              <a:t> 3 </a:t>
            </a:r>
            <a:r>
              <a:rPr lang="en-US" dirty="0" err="1"/>
              <a:t>combina</a:t>
            </a:r>
            <a:r>
              <a:rPr lang="en-US" dirty="0"/>
              <a:t> o </a:t>
            </a:r>
            <a:r>
              <a:rPr lang="en-US" dirty="0" err="1"/>
              <a:t>modelo</a:t>
            </a:r>
            <a:r>
              <a:rPr lang="en-US" dirty="0"/>
              <a:t> da </a:t>
            </a:r>
            <a:r>
              <a:rPr lang="en-US" dirty="0" err="1"/>
              <a:t>camada</a:t>
            </a:r>
            <a:r>
              <a:rPr lang="en-US" dirty="0"/>
              <a:t> 2 com IP e </a:t>
            </a:r>
            <a:r>
              <a:rPr lang="en-US" dirty="0" err="1"/>
              <a:t>rota</a:t>
            </a:r>
            <a:r>
              <a:rPr lang="en-US" dirty="0"/>
              <a:t>, </a:t>
            </a:r>
            <a:r>
              <a:rPr lang="en-US" dirty="0" err="1"/>
              <a:t>portanto</a:t>
            </a:r>
            <a:r>
              <a:rPr lang="en-US" dirty="0"/>
              <a:t>, o Switch </a:t>
            </a:r>
            <a:r>
              <a:rPr lang="en-US" dirty="0" err="1"/>
              <a:t>ToR</a:t>
            </a:r>
            <a:r>
              <a:rPr lang="en-US" dirty="0"/>
              <a:t> também possui </a:t>
            </a:r>
            <a:r>
              <a:rPr lang="en-US" dirty="0" err="1"/>
              <a:t>uma</a:t>
            </a:r>
            <a:r>
              <a:rPr lang="en-US" dirty="0"/>
              <a:t> tabela de </a:t>
            </a:r>
            <a:r>
              <a:rPr lang="en-US" dirty="0" err="1"/>
              <a:t>roteamento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81143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7768-AB96-4033-8F87-04FA170E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Diagram </a:t>
            </a:r>
            <a:r>
              <a:rPr lang="en-US" dirty="0" err="1"/>
              <a:t>ExaCC</a:t>
            </a:r>
            <a:r>
              <a:rPr lang="en-US" dirty="0"/>
              <a:t> Gen2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3F184-CC73-4C0A-A54F-2A484ACCB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257" y="2034504"/>
            <a:ext cx="8365486" cy="4629279"/>
          </a:xfr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F4FA54A-4158-45EB-8157-4D5C8EBF63CB}"/>
              </a:ext>
            </a:extLst>
          </p:cNvPr>
          <p:cNvSpPr/>
          <p:nvPr/>
        </p:nvSpPr>
        <p:spPr>
          <a:xfrm>
            <a:off x="102067" y="897622"/>
            <a:ext cx="1592510" cy="2155972"/>
          </a:xfrm>
          <a:prstGeom prst="wedgeRectCallout">
            <a:avLst>
              <a:gd name="adj1" fmla="val 60097"/>
              <a:gd name="adj2" fmla="val 641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</a:t>
            </a:r>
            <a:r>
              <a:rPr lang="en-US" dirty="0" err="1"/>
              <a:t>conexões</a:t>
            </a:r>
            <a:r>
              <a:rPr lang="en-US" dirty="0"/>
              <a:t> </a:t>
            </a:r>
            <a:r>
              <a:rPr lang="en-US" dirty="0" err="1"/>
              <a:t>fisicas</a:t>
            </a:r>
            <a:r>
              <a:rPr lang="en-US" dirty="0"/>
              <a:t> por </a:t>
            </a:r>
            <a:r>
              <a:rPr lang="en-US" dirty="0" err="1"/>
              <a:t>DBNode</a:t>
            </a:r>
            <a:r>
              <a:rPr lang="en-US" dirty="0"/>
              <a:t> Direto no Switch On Premises </a:t>
            </a:r>
            <a:r>
              <a:rPr lang="en-US" dirty="0" err="1"/>
              <a:t>em</a:t>
            </a:r>
            <a:r>
              <a:rPr lang="en-US" dirty="0"/>
              <a:t> Layer 2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7828142-5A62-494A-9994-793A02DA9F4C}"/>
              </a:ext>
            </a:extLst>
          </p:cNvPr>
          <p:cNvSpPr/>
          <p:nvPr/>
        </p:nvSpPr>
        <p:spPr>
          <a:xfrm>
            <a:off x="117540" y="5226341"/>
            <a:ext cx="1592510" cy="964734"/>
          </a:xfrm>
          <a:prstGeom prst="wedgeRectCallout">
            <a:avLst>
              <a:gd name="adj1" fmla="val 60097"/>
              <a:gd name="adj2" fmla="val 641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</a:t>
            </a:r>
            <a:r>
              <a:rPr lang="en-US" dirty="0" err="1"/>
              <a:t>Conexões</a:t>
            </a:r>
            <a:r>
              <a:rPr lang="en-US" dirty="0"/>
              <a:t> de </a:t>
            </a:r>
            <a:r>
              <a:rPr lang="en-US" dirty="0" err="1"/>
              <a:t>gerencia</a:t>
            </a:r>
            <a:r>
              <a:rPr lang="en-US" dirty="0"/>
              <a:t> Oracle </a:t>
            </a:r>
            <a:r>
              <a:rPr lang="en-US" dirty="0" err="1"/>
              <a:t>em</a:t>
            </a:r>
            <a:r>
              <a:rPr lang="en-US" dirty="0"/>
              <a:t> Layer 2</a:t>
            </a:r>
          </a:p>
        </p:txBody>
      </p:sp>
    </p:spTree>
    <p:extLst>
      <p:ext uri="{BB962C8B-B14F-4D97-AF65-F5344CB8AC3E}">
        <p14:creationId xmlns:p14="http://schemas.microsoft.com/office/powerpoint/2010/main" val="992461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EC57-B756-477B-8C32-BFE66A30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D6A00-E6E0-4932-BCCA-886AEF218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Deployment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Feature</a:t>
            </a:r>
          </a:p>
          <a:p>
            <a:r>
              <a:rPr lang="en-US" dirty="0"/>
              <a:t>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066942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D534-550C-4A0F-BFEB-787CF320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 VS OLAP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1D7C9-0FD4-48CF-A90A-BE3C9C1C8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OLTP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8FEBF0-4D27-49CE-BAAF-F6EAF41C1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OLAP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2712EE-9E71-418A-A85A-B378DF796F28}"/>
              </a:ext>
            </a:extLst>
          </p:cNvPr>
          <p:cNvSpPr txBox="1">
            <a:spLocks/>
          </p:cNvSpPr>
          <p:nvPr/>
        </p:nvSpPr>
        <p:spPr>
          <a:xfrm>
            <a:off x="6096000" y="2076450"/>
            <a:ext cx="5182205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8" name="Picture 4" descr="OLTP">
            <a:extLst>
              <a:ext uri="{FF2B5EF4-FFF2-40B4-BE49-F238E27FC236}">
                <a16:creationId xmlns:a16="http://schemas.microsoft.com/office/drawing/2014/main" id="{C3B8906A-0497-402E-86F1-FCED37AC07E9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97" y="2543834"/>
            <a:ext cx="2594832" cy="19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LAP">
            <a:extLst>
              <a:ext uri="{FF2B5EF4-FFF2-40B4-BE49-F238E27FC236}">
                <a16:creationId xmlns:a16="http://schemas.microsoft.com/office/drawing/2014/main" id="{103C8429-45FF-449E-B84B-4A2AB8D75A77}"/>
              </a:ext>
            </a:extLst>
          </p:cNvPr>
          <p:cNvPicPr>
            <a:picLocks noGrp="1" noChangeAspect="1" noChangeArrowheads="1" noCro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346" y="2543834"/>
            <a:ext cx="3475221" cy="19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PP">
            <a:extLst>
              <a:ext uri="{FF2B5EF4-FFF2-40B4-BE49-F238E27FC236}">
                <a16:creationId xmlns:a16="http://schemas.microsoft.com/office/drawing/2014/main" id="{0C5AAA5F-752E-4662-B522-998519E771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346" y="4597226"/>
            <a:ext cx="3475221" cy="195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MP">
            <a:extLst>
              <a:ext uri="{FF2B5EF4-FFF2-40B4-BE49-F238E27FC236}">
                <a16:creationId xmlns:a16="http://schemas.microsoft.com/office/drawing/2014/main" id="{BA5D117B-5C6F-4F19-B378-CCB9A76A32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02" y="4629371"/>
            <a:ext cx="3475221" cy="189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62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1862-B8D2-4364-BD4F-EB9CDF30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 VS OLAP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F45EE-980F-4458-B890-C70932EBA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OLTP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785904-DD35-4EAE-90BC-FF1FB555B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3345" y="2687710"/>
            <a:ext cx="4230100" cy="30432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BDABA-A06A-49FC-B1E9-F2DE95E6D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OLAP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AA2D18-A569-4E19-B5DE-94F826529C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5197" y="2687710"/>
            <a:ext cx="4435519" cy="30432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0E66FC-BB4A-4ADF-AAE6-5ED688692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26" y="175820"/>
            <a:ext cx="1100753" cy="2236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57F78E-A0AF-4003-AEBE-4175B6184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900" y="175821"/>
            <a:ext cx="1185852" cy="223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0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EC57-B756-477B-8C32-BFE66A30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D6A00-E6E0-4932-BCCA-886AEF218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Deployment </a:t>
            </a:r>
          </a:p>
          <a:p>
            <a:r>
              <a:rPr lang="en-US" dirty="0"/>
              <a:t>Feature</a:t>
            </a:r>
          </a:p>
          <a:p>
            <a:r>
              <a:rPr lang="en-US" dirty="0"/>
              <a:t>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3443031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4DCD-43AF-4B94-A1D8-14CBBD4C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Scan e Cell Offload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9250-A92C-4E41-81C0-FAA0EA380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Importante </a:t>
            </a:r>
            <a:r>
              <a:rPr lang="en-US" dirty="0"/>
              <a:t>– O objetivo de se </a:t>
            </a:r>
            <a:r>
              <a:rPr lang="en-US" dirty="0" err="1"/>
              <a:t>trabalhar</a:t>
            </a:r>
            <a:r>
              <a:rPr lang="en-US" dirty="0"/>
              <a:t> com Exadata é </a:t>
            </a:r>
            <a:r>
              <a:rPr lang="en-US" dirty="0" err="1"/>
              <a:t>otimizar</a:t>
            </a:r>
            <a:r>
              <a:rPr lang="en-US" dirty="0"/>
              <a:t> o design do banco e </a:t>
            </a:r>
            <a:r>
              <a:rPr lang="en-US" dirty="0" err="1"/>
              <a:t>consultas</a:t>
            </a:r>
            <a:r>
              <a:rPr lang="en-US" dirty="0"/>
              <a:t> para </a:t>
            </a:r>
            <a:r>
              <a:rPr lang="en-US" dirty="0" err="1"/>
              <a:t>fazer</a:t>
            </a:r>
            <a:r>
              <a:rPr lang="en-US" dirty="0"/>
              <a:t> o máximo aproveitando do Smart Scan.</a:t>
            </a:r>
          </a:p>
          <a:p>
            <a:r>
              <a:rPr lang="en-US" b="1" dirty="0"/>
              <a:t>Offloading </a:t>
            </a:r>
            <a:r>
              <a:rPr lang="en-US" dirty="0"/>
              <a:t>– Termo </a:t>
            </a:r>
            <a:r>
              <a:rPr lang="en-US" dirty="0" err="1"/>
              <a:t>genérico</a:t>
            </a:r>
            <a:r>
              <a:rPr lang="en-US" dirty="0"/>
              <a:t>, não se </a:t>
            </a:r>
            <a:r>
              <a:rPr lang="en-US" dirty="0" err="1"/>
              <a:t>aplica</a:t>
            </a:r>
            <a:r>
              <a:rPr lang="en-US" dirty="0"/>
              <a:t> somente </a:t>
            </a:r>
            <a:r>
              <a:rPr lang="en-US" dirty="0" err="1"/>
              <a:t>ao</a:t>
            </a:r>
            <a:r>
              <a:rPr lang="en-US" dirty="0"/>
              <a:t> Exadata, o qual se </a:t>
            </a:r>
            <a:r>
              <a:rPr lang="en-US" dirty="0" err="1"/>
              <a:t>refere</a:t>
            </a:r>
            <a:r>
              <a:rPr lang="en-US" dirty="0"/>
              <a:t> a mover o </a:t>
            </a:r>
            <a:r>
              <a:rPr lang="en-US" dirty="0" err="1"/>
              <a:t>processamento</a:t>
            </a:r>
            <a:r>
              <a:rPr lang="en-US" dirty="0"/>
              <a:t> que </a:t>
            </a:r>
            <a:r>
              <a:rPr lang="en-US" dirty="0" err="1"/>
              <a:t>ocorre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de banco de dados para a </a:t>
            </a:r>
            <a:r>
              <a:rPr lang="en-US" dirty="0" err="1"/>
              <a:t>camada</a:t>
            </a:r>
            <a:r>
              <a:rPr lang="en-US" dirty="0"/>
              <a:t> de Storage, com o objetivo de </a:t>
            </a:r>
            <a:r>
              <a:rPr lang="en-US" dirty="0" err="1"/>
              <a:t>reduzir</a:t>
            </a:r>
            <a:r>
              <a:rPr lang="en-US" dirty="0"/>
              <a:t> o </a:t>
            </a:r>
            <a:r>
              <a:rPr lang="en-US" dirty="0" err="1"/>
              <a:t>consumo</a:t>
            </a:r>
            <a:r>
              <a:rPr lang="en-US" dirty="0"/>
              <a:t> de recursos </a:t>
            </a:r>
            <a:r>
              <a:rPr lang="en-US" dirty="0" err="1"/>
              <a:t>nos</a:t>
            </a:r>
            <a:r>
              <a:rPr lang="en-US" dirty="0"/>
              <a:t> compute nodes e </a:t>
            </a:r>
            <a:r>
              <a:rPr lang="en-US" dirty="0" err="1"/>
              <a:t>movimentando</a:t>
            </a:r>
            <a:r>
              <a:rPr lang="en-US" dirty="0"/>
              <a:t> </a:t>
            </a:r>
            <a:r>
              <a:rPr lang="en-US" dirty="0" err="1"/>
              <a:t>extritamente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necessário entre Storage Layer e Compute Layer.</a:t>
            </a:r>
          </a:p>
          <a:p>
            <a:r>
              <a:rPr lang="en-US" b="1" dirty="0"/>
              <a:t>Smart Scan</a:t>
            </a:r>
            <a:r>
              <a:rPr lang="en-US" dirty="0"/>
              <a:t> – O Termo </a:t>
            </a:r>
            <a:r>
              <a:rPr lang="en-US" dirty="0" err="1"/>
              <a:t>utilizado</a:t>
            </a:r>
            <a:r>
              <a:rPr lang="en-US" dirty="0"/>
              <a:t> dentro do </a:t>
            </a:r>
            <a:r>
              <a:rPr lang="en-US" dirty="0" err="1"/>
              <a:t>contexto</a:t>
            </a:r>
            <a:r>
              <a:rPr lang="en-US" dirty="0"/>
              <a:t> do Exadata </a:t>
            </a:r>
            <a:r>
              <a:rPr lang="en-US" dirty="0" err="1"/>
              <a:t>fazendo</a:t>
            </a:r>
            <a:r>
              <a:rPr lang="en-US" dirty="0"/>
              <a:t> referência a capacidade de ser realizar Offloading.</a:t>
            </a:r>
          </a:p>
        </p:txBody>
      </p:sp>
    </p:spTree>
    <p:extLst>
      <p:ext uri="{BB962C8B-B14F-4D97-AF65-F5344CB8AC3E}">
        <p14:creationId xmlns:p14="http://schemas.microsoft.com/office/powerpoint/2010/main" val="3128534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03B6-9E9B-4C9C-AF4B-2CE96AA0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Objetivos do Cell Offloading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D65E073-40A2-49A7-9E45-DA8E90C250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086582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9409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215F-C3DA-47BE-9C01-97C92306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</a:t>
            </a:r>
            <a:r>
              <a:rPr lang="en-US" dirty="0" err="1"/>
              <a:t>sem</a:t>
            </a:r>
            <a:r>
              <a:rPr lang="en-US" dirty="0"/>
              <a:t> Offloading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D5ECE-4580-4A9A-A2B7-D32B191D3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362" y="2085975"/>
            <a:ext cx="6381750" cy="3695700"/>
          </a:xfr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6BDF50E-A341-48A2-87C3-AB94144BBC45}"/>
              </a:ext>
            </a:extLst>
          </p:cNvPr>
          <p:cNvSpPr/>
          <p:nvPr/>
        </p:nvSpPr>
        <p:spPr>
          <a:xfrm>
            <a:off x="9446004" y="2068149"/>
            <a:ext cx="2281805" cy="1551963"/>
          </a:xfrm>
          <a:prstGeom prst="wedgeRectCallout">
            <a:avLst>
              <a:gd name="adj1" fmla="val -98238"/>
              <a:gd name="adj2" fmla="val -28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Este </a:t>
            </a:r>
            <a:r>
              <a:rPr lang="en-US" dirty="0" err="1"/>
              <a:t>parametro</a:t>
            </a:r>
            <a:r>
              <a:rPr lang="en-US" dirty="0"/>
              <a:t> </a:t>
            </a:r>
            <a:r>
              <a:rPr lang="en-US" dirty="0" err="1"/>
              <a:t>controla</a:t>
            </a:r>
            <a:r>
              <a:rPr lang="en-US" dirty="0"/>
              <a:t> o uso do smart scan, </a:t>
            </a:r>
            <a:r>
              <a:rPr lang="en-US" b="1" dirty="0"/>
              <a:t>NÃO </a:t>
            </a:r>
            <a:r>
              <a:rPr lang="en-US" dirty="0" err="1"/>
              <a:t>reproduzir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teste!</a:t>
            </a:r>
          </a:p>
        </p:txBody>
      </p:sp>
    </p:spTree>
    <p:extLst>
      <p:ext uri="{BB962C8B-B14F-4D97-AF65-F5344CB8AC3E}">
        <p14:creationId xmlns:p14="http://schemas.microsoft.com/office/powerpoint/2010/main" val="2293989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BBC8D-BCFC-4A61-83BF-9F2DDBE6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 Offloading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A784E-9901-4FA8-89E9-1C762187A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2419350"/>
            <a:ext cx="6391275" cy="3028950"/>
          </a:xfr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B071A84-81A8-405A-B99A-7E7F2E860071}"/>
              </a:ext>
            </a:extLst>
          </p:cNvPr>
          <p:cNvSpPr/>
          <p:nvPr/>
        </p:nvSpPr>
        <p:spPr>
          <a:xfrm>
            <a:off x="9471171" y="3896337"/>
            <a:ext cx="2281805" cy="1551963"/>
          </a:xfrm>
          <a:prstGeom prst="wedgeRectCallout">
            <a:avLst>
              <a:gd name="adj1" fmla="val -232797"/>
              <a:gd name="adj2" fmla="val 343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 o smart scan </a:t>
            </a:r>
            <a:r>
              <a:rPr lang="en-US" dirty="0" err="1"/>
              <a:t>habilitado</a:t>
            </a:r>
            <a:r>
              <a:rPr lang="en-US" dirty="0"/>
              <a:t> o banco </a:t>
            </a:r>
            <a:r>
              <a:rPr lang="en-US" dirty="0" err="1"/>
              <a:t>retorna</a:t>
            </a:r>
            <a:r>
              <a:rPr lang="en-US" dirty="0"/>
              <a:t> a mesma consulta 10x mais </a:t>
            </a:r>
            <a:r>
              <a:rPr lang="en-US" dirty="0" err="1"/>
              <a:t>rapido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19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D476-CF7F-4E8D-887A-112DF124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Condições </a:t>
            </a:r>
            <a:r>
              <a:rPr lang="en-US" dirty="0" err="1"/>
              <a:t>primárias</a:t>
            </a:r>
            <a:r>
              <a:rPr lang="en-US" dirty="0"/>
              <a:t> p/ haver Smart 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BE61-C1CB-4645-B167-1999CE82F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Um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Smart Scan </a:t>
            </a:r>
            <a:r>
              <a:rPr lang="en-US" dirty="0" err="1"/>
              <a:t>acontece</a:t>
            </a:r>
            <a:r>
              <a:rPr lang="en-US" dirty="0"/>
              <a:t> quando </a:t>
            </a:r>
            <a:r>
              <a:rPr lang="en-US" dirty="0" err="1"/>
              <a:t>existe</a:t>
            </a:r>
            <a:r>
              <a:rPr lang="en-US" dirty="0"/>
              <a:t> um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objeto através de “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 Path Read</a:t>
            </a:r>
            <a:r>
              <a:rPr lang="en-US" dirty="0"/>
              <a:t>”:</a:t>
            </a:r>
          </a:p>
          <a:p>
            <a:pPr lvl="1"/>
            <a:r>
              <a:rPr lang="en-US" dirty="0"/>
              <a:t>Direct Patch read não aconteceu apenas </a:t>
            </a:r>
            <a:r>
              <a:rPr lang="en-US" dirty="0" err="1"/>
              <a:t>em</a:t>
            </a:r>
            <a:r>
              <a:rPr lang="en-US" dirty="0"/>
              <a:t> Full Table Scan, também ocorrer </a:t>
            </a:r>
            <a:r>
              <a:rPr lang="en-US" dirty="0" err="1"/>
              <a:t>em</a:t>
            </a:r>
            <a:r>
              <a:rPr lang="en-US" dirty="0"/>
              <a:t> Index Full Scan, Partition Full Scan, Global Temporary Table and Materialized View</a:t>
            </a:r>
          </a:p>
          <a:p>
            <a:pPr lvl="1"/>
            <a:r>
              <a:rPr lang="en-US" dirty="0"/>
              <a:t>Direct </a:t>
            </a:r>
            <a:r>
              <a:rPr lang="en-US" dirty="0" err="1"/>
              <a:t>Direct</a:t>
            </a:r>
            <a:r>
              <a:rPr lang="en-US" dirty="0"/>
              <a:t> Path read é </a:t>
            </a:r>
            <a:r>
              <a:rPr lang="en-US" dirty="0" err="1"/>
              <a:t>uma</a:t>
            </a:r>
            <a:r>
              <a:rPr lang="en-US" dirty="0"/>
              <a:t> leitura de disco full onde, é feito o bypass do buffer cache e é feita a leitura </a:t>
            </a:r>
            <a:r>
              <a:rPr lang="en-US" dirty="0" err="1"/>
              <a:t>direto</a:t>
            </a:r>
            <a:r>
              <a:rPr lang="en-US" dirty="0"/>
              <a:t> no private process. (Por default Parallel Query </a:t>
            </a:r>
            <a:r>
              <a:rPr lang="en-US" dirty="0" err="1"/>
              <a:t>realiza</a:t>
            </a:r>
            <a:r>
              <a:rPr lang="en-US" dirty="0"/>
              <a:t> Direct Path Read, serial read nem sempre </a:t>
            </a:r>
            <a:r>
              <a:rPr lang="en-US" dirty="0" err="1"/>
              <a:t>irão</a:t>
            </a:r>
            <a:r>
              <a:rPr lang="en-US" dirty="0"/>
              <a:t> realizar Direct Path Read);</a:t>
            </a:r>
          </a:p>
          <a:p>
            <a:r>
              <a:rPr lang="en-US" dirty="0"/>
              <a:t>Smart Scans </a:t>
            </a:r>
            <a:r>
              <a:rPr lang="en-US" dirty="0" err="1"/>
              <a:t>são</a:t>
            </a:r>
            <a:r>
              <a:rPr lang="en-US" dirty="0"/>
              <a:t> de 10x à 1000x mais rápido que o scan </a:t>
            </a:r>
            <a:r>
              <a:rPr lang="en-US" dirty="0" err="1"/>
              <a:t>convencional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755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246E-4183-4B89-BF85-8DDC11AA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Scan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EE22CD-B51E-45A6-92B4-49A5C6F7C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358930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495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435C-3591-45F8-8931-E48AA91A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Scan – Column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4471-6828-4F10-9EEC-70CEF995F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Termo Column Projection se </a:t>
            </a:r>
            <a:r>
              <a:rPr lang="en-US" dirty="0" err="1"/>
              <a:t>refere</a:t>
            </a:r>
            <a:r>
              <a:rPr lang="en-US" dirty="0"/>
              <a:t> a </a:t>
            </a:r>
            <a:r>
              <a:rPr lang="en-US" dirty="0" err="1"/>
              <a:t>funcionalidade</a:t>
            </a:r>
            <a:r>
              <a:rPr lang="en-US" dirty="0"/>
              <a:t> de </a:t>
            </a:r>
            <a:r>
              <a:rPr lang="en-US" dirty="0" err="1"/>
              <a:t>retornar</a:t>
            </a:r>
            <a:r>
              <a:rPr lang="en-US" dirty="0"/>
              <a:t> apenas as colunas entre o Storage Layer e Database Layer.</a:t>
            </a:r>
          </a:p>
          <a:p>
            <a:r>
              <a:rPr lang="en-US" dirty="0"/>
              <a:t>Por </a:t>
            </a:r>
            <a:r>
              <a:rPr lang="en-US" dirty="0" err="1"/>
              <a:t>exemplo</a:t>
            </a:r>
            <a:r>
              <a:rPr lang="en-US" dirty="0"/>
              <a:t>, se é solicitado apenas 5 colunas de </a:t>
            </a:r>
            <a:r>
              <a:rPr lang="en-US" dirty="0" err="1"/>
              <a:t>uma</a:t>
            </a:r>
            <a:r>
              <a:rPr lang="en-US" dirty="0"/>
              <a:t> tabela de 100 colunas, o Exadata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retornar</a:t>
            </a:r>
            <a:r>
              <a:rPr lang="en-US" dirty="0"/>
              <a:t> apenas as 5 colunas </a:t>
            </a:r>
            <a:r>
              <a:rPr lang="en-US" dirty="0" err="1"/>
              <a:t>necessárias</a:t>
            </a:r>
            <a:r>
              <a:rPr lang="en-US" dirty="0"/>
              <a:t>, </a:t>
            </a:r>
            <a:r>
              <a:rPr lang="en-US" dirty="0" err="1"/>
              <a:t>descartando</a:t>
            </a:r>
            <a:r>
              <a:rPr lang="en-US" dirty="0"/>
              <a:t> as outras 95 colunas no storage, </a:t>
            </a:r>
            <a:r>
              <a:rPr lang="en-US" dirty="0" err="1"/>
              <a:t>este</a:t>
            </a:r>
            <a:r>
              <a:rPr lang="en-US" dirty="0"/>
              <a:t> é um processo de offloading.</a:t>
            </a:r>
          </a:p>
        </p:txBody>
      </p:sp>
    </p:spTree>
    <p:extLst>
      <p:ext uri="{BB962C8B-B14F-4D97-AF65-F5344CB8AC3E}">
        <p14:creationId xmlns:p14="http://schemas.microsoft.com/office/powerpoint/2010/main" val="3106892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7CA2-A8FC-47C8-AFFE-2962277F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Linha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1E6F8A-EC58-469D-9B44-C9F94F307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817" y="2076450"/>
            <a:ext cx="8494841" cy="3714750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DFE1C8F-1EE2-4998-ABF9-98EC521329E9}"/>
              </a:ext>
            </a:extLst>
          </p:cNvPr>
          <p:cNvSpPr/>
          <p:nvPr/>
        </p:nvSpPr>
        <p:spPr>
          <a:xfrm>
            <a:off x="838016" y="4573749"/>
            <a:ext cx="906011" cy="100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1B5C753-4FC5-4E40-BDB5-4B040D5600B8}"/>
              </a:ext>
            </a:extLst>
          </p:cNvPr>
          <p:cNvSpPr/>
          <p:nvPr/>
        </p:nvSpPr>
        <p:spPr>
          <a:xfrm>
            <a:off x="838017" y="4769665"/>
            <a:ext cx="906011" cy="100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AA366F-DCC5-4F88-AF2F-22D106461025}"/>
              </a:ext>
            </a:extLst>
          </p:cNvPr>
          <p:cNvSpPr/>
          <p:nvPr/>
        </p:nvSpPr>
        <p:spPr>
          <a:xfrm>
            <a:off x="838017" y="4982363"/>
            <a:ext cx="906011" cy="100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4564E3D-BF43-4A94-AD57-E2DA5CA6F9BC}"/>
              </a:ext>
            </a:extLst>
          </p:cNvPr>
          <p:cNvSpPr/>
          <p:nvPr/>
        </p:nvSpPr>
        <p:spPr>
          <a:xfrm>
            <a:off x="838018" y="5228612"/>
            <a:ext cx="906011" cy="100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E4FE5A3-C662-4D47-91C3-84406BC19F78}"/>
              </a:ext>
            </a:extLst>
          </p:cNvPr>
          <p:cNvSpPr/>
          <p:nvPr/>
        </p:nvSpPr>
        <p:spPr>
          <a:xfrm>
            <a:off x="838020" y="5441310"/>
            <a:ext cx="906011" cy="100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A9C951-9B3C-4E8E-9846-35B7E64B1E9B}"/>
              </a:ext>
            </a:extLst>
          </p:cNvPr>
          <p:cNvSpPr/>
          <p:nvPr/>
        </p:nvSpPr>
        <p:spPr>
          <a:xfrm>
            <a:off x="838016" y="4150376"/>
            <a:ext cx="906011" cy="100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5873C5-74DD-495F-A8F7-F2ACF69F60CF}"/>
              </a:ext>
            </a:extLst>
          </p:cNvPr>
          <p:cNvSpPr/>
          <p:nvPr/>
        </p:nvSpPr>
        <p:spPr>
          <a:xfrm>
            <a:off x="838017" y="4346292"/>
            <a:ext cx="906011" cy="100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A75AC24F-BA73-49A8-8929-4F6A5DCA18FE}"/>
              </a:ext>
            </a:extLst>
          </p:cNvPr>
          <p:cNvSpPr/>
          <p:nvPr/>
        </p:nvSpPr>
        <p:spPr>
          <a:xfrm>
            <a:off x="2030136" y="3758268"/>
            <a:ext cx="2147581" cy="1879134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16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AD5D-B164-4C54-98DE-51BC34E5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Coluna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171ABD-ED08-4654-9260-0DBBC58DE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368" y="2076450"/>
            <a:ext cx="8733738" cy="3714750"/>
          </a:xfr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3D915D0-E12D-4270-B397-D0CA43F200AD}"/>
              </a:ext>
            </a:extLst>
          </p:cNvPr>
          <p:cNvSpPr/>
          <p:nvPr/>
        </p:nvSpPr>
        <p:spPr>
          <a:xfrm>
            <a:off x="4580389" y="3967993"/>
            <a:ext cx="268448" cy="1694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8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654F-8278-450A-8A43-AF3A677D6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Projection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627DDE-AC69-4FC4-BC86-F6EFC5BB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321" y="2076449"/>
            <a:ext cx="4321890" cy="4469647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CE5F45E-91AC-47F8-900F-5E83F23193CC}"/>
              </a:ext>
            </a:extLst>
          </p:cNvPr>
          <p:cNvSpPr/>
          <p:nvPr/>
        </p:nvSpPr>
        <p:spPr>
          <a:xfrm rot="10800000">
            <a:off x="5571771" y="4089740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CC31AC2-A2C3-4AAF-9106-4CBED7ACD626}"/>
              </a:ext>
            </a:extLst>
          </p:cNvPr>
          <p:cNvSpPr/>
          <p:nvPr/>
        </p:nvSpPr>
        <p:spPr>
          <a:xfrm rot="10800000">
            <a:off x="5571771" y="6370561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E4074A5-F24F-435C-8336-D9F0207276CA}"/>
              </a:ext>
            </a:extLst>
          </p:cNvPr>
          <p:cNvSpPr/>
          <p:nvPr/>
        </p:nvSpPr>
        <p:spPr>
          <a:xfrm rot="10800000">
            <a:off x="8004497" y="2076450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B981F71-A5C8-4474-AB4E-3BCAAF113134}"/>
              </a:ext>
            </a:extLst>
          </p:cNvPr>
          <p:cNvSpPr/>
          <p:nvPr/>
        </p:nvSpPr>
        <p:spPr>
          <a:xfrm rot="10800000">
            <a:off x="8004497" y="4292714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7A9495-B77A-4622-838F-C18CE02D4DC0}"/>
              </a:ext>
            </a:extLst>
          </p:cNvPr>
          <p:cNvSpPr/>
          <p:nvPr/>
        </p:nvSpPr>
        <p:spPr>
          <a:xfrm>
            <a:off x="3926047" y="4254964"/>
            <a:ext cx="3833770" cy="20133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2FCBE-30DB-4B24-BCAD-BB603B6AD95E}"/>
              </a:ext>
            </a:extLst>
          </p:cNvPr>
          <p:cNvSpPr/>
          <p:nvPr/>
        </p:nvSpPr>
        <p:spPr>
          <a:xfrm>
            <a:off x="3969473" y="2076449"/>
            <a:ext cx="3833770" cy="20133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1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4F70-3052-44DE-A264-48C79A06B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23163-C544-467D-9D42-0A57E0DA5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para execução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tarefa</a:t>
            </a:r>
            <a:r>
              <a:rPr lang="en-US" dirty="0"/>
              <a:t> </a:t>
            </a:r>
            <a:r>
              <a:rPr lang="en-US" dirty="0" err="1"/>
              <a:t>especifica</a:t>
            </a:r>
            <a:r>
              <a:rPr lang="en-US" dirty="0"/>
              <a:t>;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Provê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disponibilidade;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Tolerancia</a:t>
            </a:r>
            <a:r>
              <a:rPr lang="en-US" dirty="0"/>
              <a:t> a </a:t>
            </a:r>
            <a:r>
              <a:rPr lang="en-US" dirty="0" err="1"/>
              <a:t>falhas</a:t>
            </a:r>
            <a:r>
              <a:rPr lang="en-US" dirty="0"/>
              <a:t>;</a:t>
            </a:r>
          </a:p>
          <a:p>
            <a:pPr marL="285750" indent="-285750">
              <a:buFontTx/>
              <a:buChar char="-"/>
            </a:pPr>
            <a:r>
              <a:rPr lang="en-US" dirty="0"/>
              <a:t>Estado da </a:t>
            </a:r>
            <a:r>
              <a:rPr lang="en-US" dirty="0" err="1"/>
              <a:t>arte</a:t>
            </a:r>
            <a:r>
              <a:rPr lang="en-US" dirty="0"/>
              <a:t> de banco de dados Oracle.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95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D306-3660-499B-9B31-4F9EF518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Projection Exec Plan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63DC08A-B014-4B38-BE2B-7F5701F565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163" y="2168171"/>
            <a:ext cx="4764087" cy="3264609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896A78B-6569-4182-B84E-1D303433A9F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699" y="2168171"/>
            <a:ext cx="4779963" cy="2164605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BD35D6-900C-4354-81B6-799B68A0711E}"/>
              </a:ext>
            </a:extLst>
          </p:cNvPr>
          <p:cNvSpPr/>
          <p:nvPr/>
        </p:nvSpPr>
        <p:spPr>
          <a:xfrm>
            <a:off x="4765215" y="3993160"/>
            <a:ext cx="821853" cy="20133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108872-40FF-4AA2-96C8-F25A3DE213E4}"/>
              </a:ext>
            </a:extLst>
          </p:cNvPr>
          <p:cNvSpPr/>
          <p:nvPr/>
        </p:nvSpPr>
        <p:spPr>
          <a:xfrm>
            <a:off x="1427795" y="2358705"/>
            <a:ext cx="2162693" cy="20133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3FF5B1-5E11-4F31-8123-68B86AEBAD65}"/>
              </a:ext>
            </a:extLst>
          </p:cNvPr>
          <p:cNvSpPr/>
          <p:nvPr/>
        </p:nvSpPr>
        <p:spPr>
          <a:xfrm>
            <a:off x="6932370" y="2858549"/>
            <a:ext cx="2162693" cy="26215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4FDCFA-597F-4EA5-A7C3-03BA0A5B89BF}"/>
              </a:ext>
            </a:extLst>
          </p:cNvPr>
          <p:cNvSpPr/>
          <p:nvPr/>
        </p:nvSpPr>
        <p:spPr>
          <a:xfrm>
            <a:off x="6749211" y="4012539"/>
            <a:ext cx="3334356" cy="26215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CB51FC-CD41-4C4D-8405-69BC2C2CED92}"/>
              </a:ext>
            </a:extLst>
          </p:cNvPr>
          <p:cNvSpPr/>
          <p:nvPr/>
        </p:nvSpPr>
        <p:spPr>
          <a:xfrm rot="10800000">
            <a:off x="9454393" y="3377870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0033C3-B7F8-4B5C-867D-42950FFB4D94}"/>
              </a:ext>
            </a:extLst>
          </p:cNvPr>
          <p:cNvSpPr txBox="1"/>
          <p:nvPr/>
        </p:nvSpPr>
        <p:spPr>
          <a:xfrm>
            <a:off x="6381752" y="4422989"/>
            <a:ext cx="5810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table(</a:t>
            </a:r>
            <a:r>
              <a:rPr lang="en-US" sz="12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dbms_xplan.display_cursor</a:t>
            </a: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null,null</a:t>
            </a:r>
            <a:r>
              <a:rPr lang="en-US" sz="1200" b="1" i="0" u="none" strike="noStrike" baseline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,'+projection</a:t>
            </a: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’));</a:t>
            </a:r>
            <a:b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SQL&gt; select </a:t>
            </a:r>
            <a:r>
              <a:rPr lang="en-US" sz="1200" b="1" i="0" u="none" strike="noStrike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200" b="1" i="0" u="none" strike="noStrike" baseline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v$sql_plan</a:t>
            </a:r>
            <a:endParaRPr lang="en-US" sz="1200" b="1" i="0" u="none" strike="noStrike" baseline="0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2 where projection is not null</a:t>
            </a:r>
          </a:p>
          <a:p>
            <a:pPr algn="l"/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3 and </a:t>
            </a:r>
            <a:r>
              <a:rPr lang="en-US" sz="12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sql_id</a:t>
            </a: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= '69y720khfvjq4'</a:t>
            </a:r>
          </a:p>
          <a:p>
            <a:pPr algn="l"/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4 and </a:t>
            </a:r>
            <a:r>
              <a:rPr lang="en-US" sz="12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child_number</a:t>
            </a: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CD07754A-F44C-4636-ADAE-46C7AFC2B027}"/>
              </a:ext>
            </a:extLst>
          </p:cNvPr>
          <p:cNvSpPr/>
          <p:nvPr/>
        </p:nvSpPr>
        <p:spPr>
          <a:xfrm>
            <a:off x="9840286" y="107374"/>
            <a:ext cx="2281805" cy="1551963"/>
          </a:xfrm>
          <a:prstGeom prst="wedgeRectCallout">
            <a:avLst>
              <a:gd name="adj1" fmla="val -64047"/>
              <a:gd name="adj2" fmla="val 77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 Projection:</a:t>
            </a:r>
            <a:br>
              <a:rPr lang="en-US" dirty="0"/>
            </a:br>
            <a:r>
              <a:rPr lang="en-US" dirty="0" err="1"/>
              <a:t>prod_id</a:t>
            </a:r>
            <a:br>
              <a:rPr lang="en-US" dirty="0"/>
            </a:br>
            <a:r>
              <a:rPr lang="en-US" dirty="0" err="1"/>
              <a:t>Amount_sold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23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53F8-6110-4281-875D-552FAF4D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Scan – Predicate Filter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F54CD-07A6-4250-B166-7410AB6E6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Termo Column Projection se </a:t>
            </a:r>
            <a:r>
              <a:rPr lang="en-US" dirty="0" err="1"/>
              <a:t>refere</a:t>
            </a:r>
            <a:r>
              <a:rPr lang="en-US" dirty="0"/>
              <a:t> a </a:t>
            </a:r>
            <a:r>
              <a:rPr lang="en-US" dirty="0" err="1"/>
              <a:t>funcionalidade</a:t>
            </a:r>
            <a:r>
              <a:rPr lang="en-US" dirty="0"/>
              <a:t> de </a:t>
            </a:r>
            <a:r>
              <a:rPr lang="en-US" dirty="0" err="1"/>
              <a:t>retornar</a:t>
            </a:r>
            <a:r>
              <a:rPr lang="en-US" dirty="0"/>
              <a:t> apenas as </a:t>
            </a:r>
            <a:r>
              <a:rPr lang="en-US" dirty="0" err="1"/>
              <a:t>linhas</a:t>
            </a:r>
            <a:r>
              <a:rPr lang="en-US" dirty="0"/>
              <a:t> entre o Storage Layer e Database Layer;</a:t>
            </a:r>
          </a:p>
          <a:p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filtro</a:t>
            </a:r>
            <a:r>
              <a:rPr lang="en-US" dirty="0"/>
              <a:t> de linha pode ser realizado no Storage Cell, </a:t>
            </a:r>
            <a:r>
              <a:rPr lang="en-US" dirty="0" err="1"/>
              <a:t>em</a:t>
            </a:r>
            <a:r>
              <a:rPr lang="en-US" dirty="0"/>
              <a:t> banco de dados não </a:t>
            </a:r>
            <a:r>
              <a:rPr lang="en-US" dirty="0" err="1"/>
              <a:t>exadatas</a:t>
            </a:r>
            <a:r>
              <a:rPr lang="en-US" dirty="0"/>
              <a:t>, o </a:t>
            </a:r>
            <a:r>
              <a:rPr lang="en-US" dirty="0" err="1"/>
              <a:t>filtro</a:t>
            </a:r>
            <a:r>
              <a:rPr lang="en-US" dirty="0"/>
              <a:t> é sempre realizado no Database;</a:t>
            </a:r>
          </a:p>
          <a:p>
            <a:r>
              <a:rPr lang="en-US" dirty="0"/>
              <a:t>Como resultado temos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enorme</a:t>
            </a:r>
            <a:r>
              <a:rPr lang="en-US" dirty="0"/>
              <a:t> </a:t>
            </a:r>
            <a:r>
              <a:rPr lang="en-US" dirty="0" err="1"/>
              <a:t>economia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dados 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trafegados</a:t>
            </a:r>
            <a:r>
              <a:rPr lang="en-US" dirty="0"/>
              <a:t> entre as </a:t>
            </a:r>
            <a:r>
              <a:rPr lang="en-US" dirty="0" err="1"/>
              <a:t>camadas</a:t>
            </a:r>
            <a:r>
              <a:rPr lang="en-US" dirty="0"/>
              <a:t> de Storage e DB, e </a:t>
            </a:r>
            <a:r>
              <a:rPr lang="en-US" dirty="0" err="1"/>
              <a:t>economia</a:t>
            </a:r>
            <a:r>
              <a:rPr lang="en-US" dirty="0"/>
              <a:t> de CPU.</a:t>
            </a:r>
          </a:p>
        </p:txBody>
      </p:sp>
    </p:spTree>
    <p:extLst>
      <p:ext uri="{BB962C8B-B14F-4D97-AF65-F5344CB8AC3E}">
        <p14:creationId xmlns:p14="http://schemas.microsoft.com/office/powerpoint/2010/main" val="102157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FB3F-6571-4FD8-86A1-E13D9562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Filter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8EA90E-E89C-4BB7-BA8E-A47AF1A922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587949"/>
            <a:ext cx="4856163" cy="259967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6BD5B3-4129-4F99-A784-0E2AAEEDA1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0325" y="2562947"/>
            <a:ext cx="4857750" cy="2649681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C761566-8B27-4CE2-9358-6C4E70A3982C}"/>
              </a:ext>
            </a:extLst>
          </p:cNvPr>
          <p:cNvSpPr/>
          <p:nvPr/>
        </p:nvSpPr>
        <p:spPr>
          <a:xfrm rot="10800000">
            <a:off x="8210026" y="4986125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CE795-2E80-46FB-9159-A40BD548B7C9}"/>
              </a:ext>
            </a:extLst>
          </p:cNvPr>
          <p:cNvSpPr/>
          <p:nvPr/>
        </p:nvSpPr>
        <p:spPr>
          <a:xfrm>
            <a:off x="9529019" y="3733101"/>
            <a:ext cx="1502503" cy="255354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74452B6-3D2E-4FFA-8B4B-59777F08DE9D}"/>
              </a:ext>
            </a:extLst>
          </p:cNvPr>
          <p:cNvSpPr/>
          <p:nvPr/>
        </p:nvSpPr>
        <p:spPr>
          <a:xfrm rot="10800000">
            <a:off x="2850859" y="4986126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E93AF38-60A8-4896-8F0F-7001A286E263}"/>
              </a:ext>
            </a:extLst>
          </p:cNvPr>
          <p:cNvSpPr/>
          <p:nvPr/>
        </p:nvSpPr>
        <p:spPr>
          <a:xfrm>
            <a:off x="9303391" y="609600"/>
            <a:ext cx="2281805" cy="1551963"/>
          </a:xfrm>
          <a:prstGeom prst="wedgeRectCallout">
            <a:avLst>
              <a:gd name="adj1" fmla="val -11841"/>
              <a:gd name="adj2" fmla="val 77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Predicate Filter:</a:t>
            </a:r>
            <a:br>
              <a:rPr lang="en-US" dirty="0"/>
            </a:br>
            <a:r>
              <a:rPr lang="en-US" dirty="0" err="1"/>
              <a:t>Quantity_sold</a:t>
            </a:r>
            <a:r>
              <a:rPr lang="en-US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921862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D306-3660-499B-9B31-4F9EF518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Projection Exec Plan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63DC08A-B014-4B38-BE2B-7F5701F565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163" y="2168171"/>
            <a:ext cx="4764087" cy="3264609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896A78B-6569-4182-B84E-1D303433A9F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699" y="2168171"/>
            <a:ext cx="4779963" cy="2164605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BD35D6-900C-4354-81B6-799B68A0711E}"/>
              </a:ext>
            </a:extLst>
          </p:cNvPr>
          <p:cNvSpPr/>
          <p:nvPr/>
        </p:nvSpPr>
        <p:spPr>
          <a:xfrm>
            <a:off x="4765215" y="3993160"/>
            <a:ext cx="821853" cy="20133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108872-40FF-4AA2-96C8-F25A3DE213E4}"/>
              </a:ext>
            </a:extLst>
          </p:cNvPr>
          <p:cNvSpPr/>
          <p:nvPr/>
        </p:nvSpPr>
        <p:spPr>
          <a:xfrm>
            <a:off x="1427795" y="2358705"/>
            <a:ext cx="2162693" cy="20133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3FF5B1-5E11-4F31-8123-68B86AEBAD65}"/>
              </a:ext>
            </a:extLst>
          </p:cNvPr>
          <p:cNvSpPr/>
          <p:nvPr/>
        </p:nvSpPr>
        <p:spPr>
          <a:xfrm>
            <a:off x="6932370" y="2858549"/>
            <a:ext cx="2162693" cy="26215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4FDCFA-597F-4EA5-A7C3-03BA0A5B89BF}"/>
              </a:ext>
            </a:extLst>
          </p:cNvPr>
          <p:cNvSpPr/>
          <p:nvPr/>
        </p:nvSpPr>
        <p:spPr>
          <a:xfrm>
            <a:off x="6749211" y="4012539"/>
            <a:ext cx="3334356" cy="26215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CB51FC-CD41-4C4D-8405-69BC2C2CED92}"/>
              </a:ext>
            </a:extLst>
          </p:cNvPr>
          <p:cNvSpPr/>
          <p:nvPr/>
        </p:nvSpPr>
        <p:spPr>
          <a:xfrm rot="10800000">
            <a:off x="9454393" y="3377870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0033C3-B7F8-4B5C-867D-42950FFB4D94}"/>
              </a:ext>
            </a:extLst>
          </p:cNvPr>
          <p:cNvSpPr txBox="1"/>
          <p:nvPr/>
        </p:nvSpPr>
        <p:spPr>
          <a:xfrm>
            <a:off x="6381752" y="4422989"/>
            <a:ext cx="5810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table(</a:t>
            </a:r>
            <a:r>
              <a:rPr lang="en-US" sz="12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dbms_xplan.display_cursor</a:t>
            </a: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null,null</a:t>
            </a:r>
            <a:r>
              <a:rPr lang="en-US" sz="1200" b="1" i="0" u="none" strike="noStrike" baseline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,'+projection</a:t>
            </a: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’));</a:t>
            </a:r>
            <a:b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SQL&gt; select </a:t>
            </a:r>
            <a:r>
              <a:rPr lang="en-US" sz="1200" b="1" i="0" u="none" strike="noStrike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projection</a:t>
            </a: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200" b="1" i="0" u="none" strike="noStrike" baseline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v$sql_plan</a:t>
            </a:r>
            <a:endParaRPr lang="en-US" sz="1200" b="1" i="0" u="none" strike="noStrike" baseline="0" dirty="0">
              <a:solidFill>
                <a:schemeClr val="accent6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2 where projection is not null</a:t>
            </a:r>
          </a:p>
          <a:p>
            <a:pPr algn="l"/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3 and </a:t>
            </a:r>
            <a:r>
              <a:rPr lang="en-US" sz="12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sql_id</a:t>
            </a: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= '69y720khfvjq4'</a:t>
            </a:r>
          </a:p>
          <a:p>
            <a:pPr algn="l"/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4 and </a:t>
            </a:r>
            <a:r>
              <a:rPr lang="en-US" sz="12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child_number</a:t>
            </a:r>
            <a:r>
              <a:rPr lang="en-US" sz="12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CD07754A-F44C-4636-ADAE-46C7AFC2B027}"/>
              </a:ext>
            </a:extLst>
          </p:cNvPr>
          <p:cNvSpPr/>
          <p:nvPr/>
        </p:nvSpPr>
        <p:spPr>
          <a:xfrm>
            <a:off x="9840286" y="107374"/>
            <a:ext cx="2281805" cy="1551963"/>
          </a:xfrm>
          <a:prstGeom prst="wedgeRectCallout">
            <a:avLst>
              <a:gd name="adj1" fmla="val -64047"/>
              <a:gd name="adj2" fmla="val 77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Column Projection:</a:t>
            </a:r>
            <a:br>
              <a:rPr lang="en-US" dirty="0"/>
            </a:br>
            <a:r>
              <a:rPr lang="en-US" dirty="0" err="1"/>
              <a:t>prod_id</a:t>
            </a:r>
            <a:br>
              <a:rPr lang="en-US" dirty="0"/>
            </a:br>
            <a:r>
              <a:rPr lang="en-US" dirty="0" err="1"/>
              <a:t>Amount_sold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11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2C95-C8BB-4D62-A446-5D78EBB3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Filter Exec Plan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D35EB60-8678-4FAF-814A-4038E436155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2700" y="2683642"/>
            <a:ext cx="4779963" cy="2247953"/>
          </a:xfrm>
        </p:spPr>
      </p:pic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FBE4DF07-39E5-4400-AA29-57BF307457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6163" y="2175314"/>
            <a:ext cx="4764087" cy="3264609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46D92A-9713-45E3-9FC5-86FE16C01175}"/>
              </a:ext>
            </a:extLst>
          </p:cNvPr>
          <p:cNvSpPr/>
          <p:nvPr/>
        </p:nvSpPr>
        <p:spPr>
          <a:xfrm>
            <a:off x="1343905" y="2820100"/>
            <a:ext cx="2162693" cy="20133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D93E7-3B2E-4B37-9A7D-E6DE3AE53BD8}"/>
              </a:ext>
            </a:extLst>
          </p:cNvPr>
          <p:cNvSpPr/>
          <p:nvPr/>
        </p:nvSpPr>
        <p:spPr>
          <a:xfrm>
            <a:off x="4765215" y="3993160"/>
            <a:ext cx="821853" cy="20133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EE604-89F6-4DC8-8F55-B27749BFBB0E}"/>
              </a:ext>
            </a:extLst>
          </p:cNvPr>
          <p:cNvSpPr/>
          <p:nvPr/>
        </p:nvSpPr>
        <p:spPr>
          <a:xfrm>
            <a:off x="6722646" y="4373461"/>
            <a:ext cx="3788760" cy="558134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626A5B-A122-401E-A53E-CF57F985EF87}"/>
              </a:ext>
            </a:extLst>
          </p:cNvPr>
          <p:cNvSpPr/>
          <p:nvPr/>
        </p:nvSpPr>
        <p:spPr>
          <a:xfrm>
            <a:off x="6858300" y="3363985"/>
            <a:ext cx="4148055" cy="343949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20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2C95-C8BB-4D62-A446-5D78EBB3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Filter + Column Projection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244BA8C-FDA4-42FC-9609-C503ED1931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2700" y="2524672"/>
            <a:ext cx="4779963" cy="2565893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B62CA64-3AD3-485E-8273-9D2CF487E1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46163" y="2554679"/>
            <a:ext cx="4764087" cy="2505880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2A7BC1-64C8-4357-9789-7FA664A04974}"/>
              </a:ext>
            </a:extLst>
          </p:cNvPr>
          <p:cNvSpPr/>
          <p:nvPr/>
        </p:nvSpPr>
        <p:spPr>
          <a:xfrm>
            <a:off x="1520074" y="3078760"/>
            <a:ext cx="1634187" cy="14051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885B70-8787-4383-9665-3C78AF97AEC5}"/>
              </a:ext>
            </a:extLst>
          </p:cNvPr>
          <p:cNvSpPr/>
          <p:nvPr/>
        </p:nvSpPr>
        <p:spPr>
          <a:xfrm>
            <a:off x="6838694" y="3219276"/>
            <a:ext cx="4201218" cy="656438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FF57D4-3B27-4ECC-ABF7-0E44181A711A}"/>
              </a:ext>
            </a:extLst>
          </p:cNvPr>
          <p:cNvSpPr/>
          <p:nvPr/>
        </p:nvSpPr>
        <p:spPr>
          <a:xfrm>
            <a:off x="1362082" y="2705916"/>
            <a:ext cx="1792179" cy="140516"/>
          </a:xfrm>
          <a:prstGeom prst="rect">
            <a:avLst/>
          </a:prstGeom>
          <a:solidFill>
            <a:srgbClr val="92D050">
              <a:alpha val="1882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94537-CCF1-4071-AC1F-279AFF7E0E1B}"/>
              </a:ext>
            </a:extLst>
          </p:cNvPr>
          <p:cNvSpPr/>
          <p:nvPr/>
        </p:nvSpPr>
        <p:spPr>
          <a:xfrm>
            <a:off x="6556265" y="4679819"/>
            <a:ext cx="4299089" cy="380739"/>
          </a:xfrm>
          <a:prstGeom prst="rect">
            <a:avLst/>
          </a:prstGeom>
          <a:solidFill>
            <a:srgbClr val="92D050">
              <a:alpha val="18824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4396CB-8128-48C4-AD5F-833AFB71CDC5}"/>
              </a:ext>
            </a:extLst>
          </p:cNvPr>
          <p:cNvSpPr txBox="1"/>
          <p:nvPr/>
        </p:nvSpPr>
        <p:spPr>
          <a:xfrm>
            <a:off x="973123" y="1580050"/>
            <a:ext cx="236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Predicate Filter</a:t>
            </a:r>
            <a:br>
              <a:rPr lang="en-US" dirty="0"/>
            </a:br>
            <a:r>
              <a:rPr lang="en-US" dirty="0"/>
              <a:t>Column Projection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472667-6CA6-49BE-A49A-B3664791AE38}"/>
              </a:ext>
            </a:extLst>
          </p:cNvPr>
          <p:cNvSpPr/>
          <p:nvPr/>
        </p:nvSpPr>
        <p:spPr>
          <a:xfrm>
            <a:off x="721453" y="1970048"/>
            <a:ext cx="192342" cy="164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CD4F1F-0ADD-427D-9D28-A3B111268FB5}"/>
              </a:ext>
            </a:extLst>
          </p:cNvPr>
          <p:cNvSpPr/>
          <p:nvPr/>
        </p:nvSpPr>
        <p:spPr>
          <a:xfrm>
            <a:off x="721453" y="1692736"/>
            <a:ext cx="192342" cy="16462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3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1770-7718-48B0-80AE-F6559EC6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V$SQL Offload Savings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5B143-F383-40F0-B584-E49DAE4D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familia</a:t>
            </a:r>
            <a:r>
              <a:rPr lang="en-US" dirty="0"/>
              <a:t> de views </a:t>
            </a:r>
            <a:r>
              <a:rPr lang="en-US" dirty="0" err="1"/>
              <a:t>v$sql</a:t>
            </a:r>
            <a:r>
              <a:rPr lang="en-US" dirty="0"/>
              <a:t> possui algumas colunas que </a:t>
            </a:r>
            <a:r>
              <a:rPr lang="en-US" dirty="0" err="1"/>
              <a:t>apresentam</a:t>
            </a:r>
            <a:r>
              <a:rPr lang="en-US" dirty="0"/>
              <a:t> </a:t>
            </a:r>
            <a:r>
              <a:rPr lang="en-US" dirty="0" err="1"/>
              <a:t>metricas</a:t>
            </a:r>
            <a:r>
              <a:rPr lang="en-US" dirty="0"/>
              <a:t> relacionados </a:t>
            </a:r>
            <a:r>
              <a:rPr lang="en-US" dirty="0" err="1"/>
              <a:t>ao</a:t>
            </a:r>
            <a:r>
              <a:rPr lang="en-US" dirty="0"/>
              <a:t> Smart Scan, </a:t>
            </a:r>
            <a:r>
              <a:rPr lang="en-US" dirty="0" err="1"/>
              <a:t>são</a:t>
            </a:r>
            <a:r>
              <a:rPr lang="en-US" dirty="0"/>
              <a:t> elas:</a:t>
            </a:r>
          </a:p>
          <a:p>
            <a:pPr lvl="1"/>
            <a:r>
              <a:rPr lang="en-US" dirty="0"/>
              <a:t>IO_CELL_OFFLOAD_ELIGIBLE_BYTES – Volume de dados </a:t>
            </a:r>
            <a:r>
              <a:rPr lang="en-US" dirty="0" err="1"/>
              <a:t>elegiveis</a:t>
            </a:r>
            <a:r>
              <a:rPr lang="en-US" dirty="0"/>
              <a:t> a smart scan;</a:t>
            </a:r>
          </a:p>
          <a:p>
            <a:pPr lvl="1"/>
            <a:r>
              <a:rPr lang="en-US" dirty="0"/>
              <a:t>IO_INTERCONNECT_BYTES, IO_CELL_OFFLOAD_RETURNED_BYTES, volume de dados </a:t>
            </a:r>
            <a:r>
              <a:rPr lang="en-US" dirty="0" err="1"/>
              <a:t>retornado</a:t>
            </a:r>
            <a:r>
              <a:rPr lang="en-US" dirty="0"/>
              <a:t> pelo smart scan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DBNode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Portanto</a:t>
            </a:r>
            <a:r>
              <a:rPr lang="en-US" dirty="0"/>
              <a:t> a relação dessas duas </a:t>
            </a:r>
            <a:r>
              <a:rPr lang="en-US" dirty="0" err="1"/>
              <a:t>métricas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indicadores</a:t>
            </a:r>
            <a:r>
              <a:rPr lang="en-US" dirty="0"/>
              <a:t> se </a:t>
            </a:r>
            <a:r>
              <a:rPr lang="en-US" dirty="0" err="1"/>
              <a:t>havendo</a:t>
            </a:r>
            <a:r>
              <a:rPr lang="en-US" dirty="0"/>
              <a:t> savings com Smart Scan.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84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32FE-2300-46B2-A5A5-0117F6E7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V$SQL Offload Savings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88FA1B-B986-467E-9606-F97A9478BB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57640" y="2076450"/>
            <a:ext cx="7806845" cy="22780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D3AC8C-426A-4834-B906-D34A77BB6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3795" y="4559491"/>
            <a:ext cx="10353762" cy="1841310"/>
          </a:xfrm>
        </p:spPr>
        <p:txBody>
          <a:bodyPr>
            <a:normAutofit fontScale="70000" lnSpcReduction="20000"/>
          </a:bodyPr>
          <a:lstStyle/>
          <a:p>
            <a:pPr marL="369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select SQL_ID,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IO_CELL_OFFLOAD_ELIGIBLE_BYTES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eligible,</a:t>
            </a:r>
          </a:p>
          <a:p>
            <a:pPr marL="369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IO_INTERCONNECT_BYTES actual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9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100*(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IO_CELL_OFFLOAD_ELIGIBLE_BYTES-IO_INTERCONNECT_BYTES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69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/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IO_CELL_OFFLOAD_ELIGIBLE_BYTES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"IO_SAVED_%",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sql_text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v$sql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where SQL_ID in ('8m5zmxka24vyk', '0563r8vdy9t2y');</a:t>
            </a:r>
          </a:p>
        </p:txBody>
      </p:sp>
    </p:spTree>
    <p:extLst>
      <p:ext uri="{BB962C8B-B14F-4D97-AF65-F5344CB8AC3E}">
        <p14:creationId xmlns:p14="http://schemas.microsoft.com/office/powerpoint/2010/main" val="1282952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755A-477F-43F8-AE2A-8E69C01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Scan – Storage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B68E-9251-4B79-9A33-6D144C2F4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Storage Index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estruturas</a:t>
            </a:r>
            <a:r>
              <a:rPr lang="en-US" dirty="0"/>
              <a:t> de </a:t>
            </a:r>
            <a:r>
              <a:rPr lang="en-US" dirty="0" err="1"/>
              <a:t>memórias</a:t>
            </a:r>
            <a:r>
              <a:rPr lang="en-US" dirty="0"/>
              <a:t> </a:t>
            </a:r>
            <a:r>
              <a:rPr lang="en-US" dirty="0" err="1"/>
              <a:t>armazenadas</a:t>
            </a:r>
            <a:r>
              <a:rPr lang="en-US" dirty="0"/>
              <a:t> no Storage Cell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de 1 MB que </a:t>
            </a:r>
            <a:r>
              <a:rPr lang="en-US" dirty="0" err="1"/>
              <a:t>retém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valores máximo e </a:t>
            </a:r>
            <a:r>
              <a:rPr lang="en-US" dirty="0" err="1"/>
              <a:t>minino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coluna </a:t>
            </a:r>
            <a:r>
              <a:rPr lang="en-US" dirty="0" err="1"/>
              <a:t>armazenada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bloco</a:t>
            </a:r>
            <a:r>
              <a:rPr lang="en-US" dirty="0"/>
              <a:t> do de disco do Exadata.</a:t>
            </a:r>
          </a:p>
          <a:p>
            <a:r>
              <a:rPr lang="en-US" dirty="0"/>
              <a:t>Dessa forma, </a:t>
            </a:r>
            <a:r>
              <a:rPr lang="en-US" dirty="0" err="1"/>
              <a:t>fazendo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analogia </a:t>
            </a:r>
            <a:r>
              <a:rPr lang="en-US" dirty="0" err="1"/>
              <a:t>aos</a:t>
            </a:r>
            <a:r>
              <a:rPr lang="en-US" dirty="0"/>
              <a:t> indices B-Tree, o Storage Index </a:t>
            </a:r>
            <a:r>
              <a:rPr lang="en-US" dirty="0" err="1"/>
              <a:t>realiza</a:t>
            </a:r>
            <a:r>
              <a:rPr lang="en-US" dirty="0"/>
              <a:t> Offloading </a:t>
            </a:r>
            <a:r>
              <a:rPr lang="en-US" dirty="0" err="1"/>
              <a:t>indicando</a:t>
            </a:r>
            <a:r>
              <a:rPr lang="en-US" dirty="0"/>
              <a:t> </a:t>
            </a:r>
            <a:r>
              <a:rPr lang="en-US" dirty="0" err="1"/>
              <a:t>exatamento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Exadata quais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que </a:t>
            </a:r>
            <a:r>
              <a:rPr lang="en-US" dirty="0" err="1"/>
              <a:t>atendem</a:t>
            </a:r>
            <a:r>
              <a:rPr lang="en-US" dirty="0"/>
              <a:t> a </a:t>
            </a:r>
            <a:r>
              <a:rPr lang="en-US" dirty="0" err="1"/>
              <a:t>uma</a:t>
            </a:r>
            <a:r>
              <a:rPr lang="en-US" dirty="0"/>
              <a:t> consulta, </a:t>
            </a:r>
            <a:r>
              <a:rPr lang="en-US" dirty="0" err="1"/>
              <a:t>evitando</a:t>
            </a:r>
            <a:r>
              <a:rPr lang="en-US" dirty="0"/>
              <a:t> assim </a:t>
            </a:r>
            <a:r>
              <a:rPr lang="en-US" dirty="0" err="1"/>
              <a:t>escanear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que possuem </a:t>
            </a:r>
            <a:r>
              <a:rPr lang="en-US" dirty="0" err="1"/>
              <a:t>os</a:t>
            </a:r>
            <a:r>
              <a:rPr lang="en-US" dirty="0"/>
              <a:t> valores </a:t>
            </a:r>
            <a:r>
              <a:rPr lang="en-US" dirty="0" err="1"/>
              <a:t>solicitados</a:t>
            </a:r>
            <a:r>
              <a:rPr lang="en-US" dirty="0"/>
              <a:t>.</a:t>
            </a:r>
          </a:p>
          <a:p>
            <a:r>
              <a:rPr lang="en-US" dirty="0"/>
              <a:t>Apesar do Storage Index não garantir a redução do volume </a:t>
            </a:r>
            <a:r>
              <a:rPr lang="en-US" dirty="0" err="1"/>
              <a:t>devolvido</a:t>
            </a:r>
            <a:r>
              <a:rPr lang="en-US" dirty="0"/>
              <a:t> para o DB Node (Essa operação </a:t>
            </a:r>
            <a:r>
              <a:rPr lang="en-US" dirty="0" err="1"/>
              <a:t>fica</a:t>
            </a:r>
            <a:r>
              <a:rPr lang="en-US" dirty="0"/>
              <a:t> a cargo do </a:t>
            </a:r>
            <a:r>
              <a:rPr lang="en-US" dirty="0" err="1"/>
              <a:t>Predicado</a:t>
            </a:r>
            <a:r>
              <a:rPr lang="en-US" dirty="0"/>
              <a:t> / Column Projection), o storage index auxilia </a:t>
            </a:r>
            <a:r>
              <a:rPr lang="en-US" dirty="0" err="1"/>
              <a:t>na</a:t>
            </a:r>
            <a:r>
              <a:rPr lang="en-US" dirty="0"/>
              <a:t> redução de IO.</a:t>
            </a:r>
          </a:p>
        </p:txBody>
      </p:sp>
    </p:spTree>
    <p:extLst>
      <p:ext uri="{BB962C8B-B14F-4D97-AF65-F5344CB8AC3E}">
        <p14:creationId xmlns:p14="http://schemas.microsoft.com/office/powerpoint/2010/main" val="1190375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4F03-E9F8-4872-B245-84FD363B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Index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A11CBA-5246-4157-A6C1-E11EAD1E2C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3795" y="1855602"/>
            <a:ext cx="4382105" cy="45588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B5DFB7-A176-4AA7-81B4-A997C2596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1352549"/>
          </a:xfrm>
        </p:spPr>
        <p:txBody>
          <a:bodyPr/>
          <a:lstStyle/>
          <a:p>
            <a:r>
              <a:rPr lang="en-US" b="1" dirty="0"/>
              <a:t>Pergunta</a:t>
            </a:r>
            <a:r>
              <a:rPr lang="en-US" dirty="0"/>
              <a:t> –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desabilitar</a:t>
            </a:r>
            <a:r>
              <a:rPr lang="en-US" dirty="0"/>
              <a:t> o Storage Index o que aconteceu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houve</a:t>
            </a:r>
            <a:r>
              <a:rPr lang="en-US" dirty="0"/>
              <a:t> uso do smart scan?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64FC6-C268-49AF-94B3-08DE8082B855}"/>
              </a:ext>
            </a:extLst>
          </p:cNvPr>
          <p:cNvSpPr/>
          <p:nvPr/>
        </p:nvSpPr>
        <p:spPr>
          <a:xfrm>
            <a:off x="1246820" y="2000250"/>
            <a:ext cx="3868105" cy="277537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F9B56F4-5305-43A7-8EB8-9485E0A2B622}"/>
              </a:ext>
            </a:extLst>
          </p:cNvPr>
          <p:cNvSpPr/>
          <p:nvPr/>
        </p:nvSpPr>
        <p:spPr>
          <a:xfrm rot="10800000">
            <a:off x="2551698" y="4017103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D726A4-151B-4529-B0BD-121CDA87C7F6}"/>
              </a:ext>
            </a:extLst>
          </p:cNvPr>
          <p:cNvSpPr/>
          <p:nvPr/>
        </p:nvSpPr>
        <p:spPr>
          <a:xfrm>
            <a:off x="3709229" y="2933700"/>
            <a:ext cx="1034221" cy="183774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E56DC6-94CF-4C7C-8A17-9E5689AB65DA}"/>
              </a:ext>
            </a:extLst>
          </p:cNvPr>
          <p:cNvSpPr/>
          <p:nvPr/>
        </p:nvSpPr>
        <p:spPr>
          <a:xfrm>
            <a:off x="3709229" y="5114925"/>
            <a:ext cx="1034221" cy="183774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84CB84-927D-42C3-B8CB-AF2951E533CD}"/>
              </a:ext>
            </a:extLst>
          </p:cNvPr>
          <p:cNvSpPr/>
          <p:nvPr/>
        </p:nvSpPr>
        <p:spPr>
          <a:xfrm>
            <a:off x="1246820" y="4315287"/>
            <a:ext cx="3868105" cy="277537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24710C2-829B-4A70-8A3E-69613A59CCEA}"/>
              </a:ext>
            </a:extLst>
          </p:cNvPr>
          <p:cNvSpPr/>
          <p:nvPr/>
        </p:nvSpPr>
        <p:spPr>
          <a:xfrm rot="10800000">
            <a:off x="2475673" y="6238051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0B32E91-BB69-4AB9-BE42-D4E14A42A775}"/>
              </a:ext>
            </a:extLst>
          </p:cNvPr>
          <p:cNvSpPr txBox="1">
            <a:spLocks/>
          </p:cNvSpPr>
          <p:nvPr/>
        </p:nvSpPr>
        <p:spPr>
          <a:xfrm>
            <a:off x="6410716" y="3633979"/>
            <a:ext cx="4856841" cy="239534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Resposta</a:t>
            </a:r>
            <a:r>
              <a:rPr lang="en-US" dirty="0"/>
              <a:t> – Sim, Apesar do Storage Index estar </a:t>
            </a:r>
            <a:r>
              <a:rPr lang="en-US" dirty="0" err="1"/>
              <a:t>desabilitado</a:t>
            </a:r>
            <a:r>
              <a:rPr lang="en-US" dirty="0"/>
              <a:t> o Predicate filter ainda </a:t>
            </a:r>
            <a:r>
              <a:rPr lang="en-US" dirty="0" err="1"/>
              <a:t>trabalhou</a:t>
            </a:r>
            <a:r>
              <a:rPr lang="en-US" dirty="0"/>
              <a:t> e </a:t>
            </a:r>
            <a:r>
              <a:rPr lang="en-US" dirty="0" err="1"/>
              <a:t>encaminhou</a:t>
            </a:r>
            <a:r>
              <a:rPr lang="en-US" dirty="0"/>
              <a:t> somente o data set necessário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DBNode</a:t>
            </a:r>
            <a:r>
              <a:rPr lang="en-US" dirty="0"/>
              <a:t>, ja </a:t>
            </a:r>
            <a:r>
              <a:rPr lang="en-US" dirty="0" err="1"/>
              <a:t>sem</a:t>
            </a:r>
            <a:r>
              <a:rPr lang="en-US" dirty="0"/>
              <a:t> o Storage index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houve</a:t>
            </a:r>
            <a:r>
              <a:rPr lang="en-US" dirty="0"/>
              <a:t> </a:t>
            </a:r>
            <a:r>
              <a:rPr lang="en-US" dirty="0" err="1"/>
              <a:t>economia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IO</a:t>
            </a:r>
          </a:p>
        </p:txBody>
      </p:sp>
    </p:spTree>
    <p:extLst>
      <p:ext uri="{BB962C8B-B14F-4D97-AF65-F5344CB8AC3E}">
        <p14:creationId xmlns:p14="http://schemas.microsoft.com/office/powerpoint/2010/main" val="35307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67C3-B95C-4EFE-AB7B-0B236E33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Arquitetura</a:t>
            </a:r>
            <a:r>
              <a:rPr lang="en-US" dirty="0"/>
              <a:t> Básica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2CC997-8CFE-4586-8F8D-A1DC455FED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91" y="2076450"/>
            <a:ext cx="4241180" cy="362267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30E74A-D172-48B9-9683-82B92AA205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Storage Cell – Onde é </a:t>
            </a:r>
            <a:r>
              <a:rPr lang="en-US" dirty="0" err="1"/>
              <a:t>executado</a:t>
            </a:r>
            <a:r>
              <a:rPr lang="en-US" dirty="0"/>
              <a:t> o Software do Exadata</a:t>
            </a:r>
          </a:p>
          <a:p>
            <a:r>
              <a:rPr lang="en-US" dirty="0"/>
              <a:t>Dom 0 – Onde é </a:t>
            </a:r>
            <a:r>
              <a:rPr lang="en-US" dirty="0" err="1"/>
              <a:t>Executado</a:t>
            </a:r>
            <a:r>
              <a:rPr lang="en-US" dirty="0"/>
              <a:t> o Hypervisor</a:t>
            </a:r>
          </a:p>
          <a:p>
            <a:r>
              <a:rPr lang="en-US" dirty="0"/>
              <a:t>Dom 1 – Onde é </a:t>
            </a:r>
            <a:r>
              <a:rPr lang="en-US" dirty="0" err="1"/>
              <a:t>executada</a:t>
            </a:r>
            <a:r>
              <a:rPr lang="en-US" dirty="0"/>
              <a:t> as VMs Linux que </a:t>
            </a:r>
            <a:r>
              <a:rPr lang="en-US" dirty="0" err="1"/>
              <a:t>hospedam</a:t>
            </a:r>
            <a:r>
              <a:rPr lang="en-US" dirty="0"/>
              <a:t> Grid e o Oracle RAC.</a:t>
            </a:r>
          </a:p>
        </p:txBody>
      </p:sp>
    </p:spTree>
    <p:extLst>
      <p:ext uri="{BB962C8B-B14F-4D97-AF65-F5344CB8AC3E}">
        <p14:creationId xmlns:p14="http://schemas.microsoft.com/office/powerpoint/2010/main" val="3683270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1770-7718-48B0-80AE-F6559EC6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V$SQL Storage Index Savings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5B143-F383-40F0-B584-E49DAE4D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familia</a:t>
            </a:r>
            <a:r>
              <a:rPr lang="en-US" dirty="0"/>
              <a:t> de views </a:t>
            </a:r>
            <a:r>
              <a:rPr lang="en-US" dirty="0" err="1"/>
              <a:t>v$sql</a:t>
            </a:r>
            <a:r>
              <a:rPr lang="en-US" dirty="0"/>
              <a:t> possui algumas colunas que </a:t>
            </a:r>
            <a:r>
              <a:rPr lang="en-US" dirty="0" err="1"/>
              <a:t>apresentam</a:t>
            </a:r>
            <a:r>
              <a:rPr lang="en-US" dirty="0"/>
              <a:t> </a:t>
            </a:r>
            <a:r>
              <a:rPr lang="en-US" dirty="0" err="1"/>
              <a:t>metricas</a:t>
            </a:r>
            <a:r>
              <a:rPr lang="en-US" dirty="0"/>
              <a:t> relacionados </a:t>
            </a:r>
            <a:r>
              <a:rPr lang="en-US" dirty="0" err="1"/>
              <a:t>ao</a:t>
            </a:r>
            <a:r>
              <a:rPr lang="en-US" dirty="0"/>
              <a:t> Smart Scan, </a:t>
            </a:r>
            <a:r>
              <a:rPr lang="en-US" dirty="0" err="1"/>
              <a:t>são</a:t>
            </a:r>
            <a:r>
              <a:rPr lang="en-US" dirty="0"/>
              <a:t> elas:</a:t>
            </a:r>
          </a:p>
          <a:p>
            <a:pPr lvl="1"/>
            <a:r>
              <a:rPr lang="en-US" dirty="0"/>
              <a:t>cell physical IO bytes saved by storage index – Esta </a:t>
            </a:r>
            <a:r>
              <a:rPr lang="en-US" dirty="0" err="1"/>
              <a:t>métrica</a:t>
            </a:r>
            <a:r>
              <a:rPr lang="en-US" dirty="0"/>
              <a:t> indica </a:t>
            </a:r>
            <a:r>
              <a:rPr lang="en-US" dirty="0" err="1"/>
              <a:t>os</a:t>
            </a:r>
            <a:r>
              <a:rPr lang="en-US" dirty="0"/>
              <a:t> ganhos com savings por Storage index</a:t>
            </a:r>
          </a:p>
        </p:txBody>
      </p:sp>
    </p:spTree>
    <p:extLst>
      <p:ext uri="{BB962C8B-B14F-4D97-AF65-F5344CB8AC3E}">
        <p14:creationId xmlns:p14="http://schemas.microsoft.com/office/powerpoint/2010/main" val="2378050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32FE-2300-46B2-A5A5-0117F6E7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V$SQL Storage Index Savings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F0560CC-D4FE-4D6A-9F16-E2C03AD9EC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6810" y="2076451"/>
            <a:ext cx="5842549" cy="383869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BA7CCB-4EA9-445D-ADEC-A5524756B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5524474" cy="4086224"/>
          </a:xfrm>
        </p:spPr>
        <p:txBody>
          <a:bodyPr>
            <a:normAutofit fontScale="77500" lnSpcReduction="20000"/>
          </a:bodyPr>
          <a:lstStyle/>
          <a:p>
            <a:pPr marL="36900" indent="0" algn="l">
              <a:buNone/>
            </a:pP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SQL&gt; select stat.name,</a:t>
            </a:r>
          </a:p>
          <a:p>
            <a:pPr marL="36900" indent="0" algn="l">
              <a:buNone/>
            </a:pPr>
            <a:r>
              <a:rPr lang="en-US" sz="18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sess.value</a:t>
            </a: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/1024/1024 value</a:t>
            </a:r>
          </a:p>
          <a:p>
            <a:pPr marL="36900" indent="0" algn="l">
              <a:buNone/>
            </a:pP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v$mystat</a:t>
            </a: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</a:t>
            </a: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900" indent="0" algn="l">
              <a:buNone/>
            </a:pPr>
            <a:r>
              <a:rPr lang="en-US" sz="18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v$statname</a:t>
            </a: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stat</a:t>
            </a:r>
          </a:p>
          <a:p>
            <a:pPr marL="36900" indent="0" algn="l">
              <a:buNone/>
            </a:pP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8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stat.statistic</a:t>
            </a: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# = </a:t>
            </a:r>
            <a:r>
              <a:rPr lang="en-US" sz="1800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sess.statistic</a:t>
            </a: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36900" indent="0" algn="l">
              <a:buNone/>
            </a:pP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and stat.name in</a:t>
            </a:r>
          </a:p>
          <a:p>
            <a:pPr marL="36900" indent="0" algn="l">
              <a:buNone/>
            </a:pP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('cell physical IO bytes eligible for predicate offload',</a:t>
            </a:r>
          </a:p>
          <a:p>
            <a:pPr marL="36900" indent="0" algn="l">
              <a:buNone/>
            </a:pP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'cell physical IO interconnect bytes',</a:t>
            </a:r>
          </a:p>
          <a:p>
            <a:pPr marL="36900" indent="0" algn="l">
              <a:buNone/>
            </a:pP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i="0" u="none" strike="noStrike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 physical IO bytes saved by storage index</a:t>
            </a: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36900" indent="0" algn="l">
              <a:buNone/>
            </a:pP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'cell physical IO interconnect bytes returned by smart scan')</a:t>
            </a:r>
          </a:p>
          <a:p>
            <a:pPr marL="36900" indent="0" algn="l">
              <a:buNone/>
            </a:pPr>
            <a:r>
              <a:rPr lang="en-US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order by 1;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45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E6DD-F482-42EA-9C9E-E2E43868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Scan – Joins (Bloom Filter)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C37977-D75B-4995-9DA5-72488D893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27908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Joins algumas vezes podem realizar offloading, o </a:t>
            </a:r>
            <a:r>
              <a:rPr lang="en-US" dirty="0" err="1"/>
              <a:t>mecanismo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que seja realizado offload é </a:t>
            </a:r>
            <a:r>
              <a:rPr lang="en-US" dirty="0" err="1"/>
              <a:t>chamado</a:t>
            </a:r>
            <a:r>
              <a:rPr lang="en-US" dirty="0"/>
              <a:t> de bloom filter, </a:t>
            </a:r>
            <a:r>
              <a:rPr lang="en-US" dirty="0" err="1"/>
              <a:t>apesar</a:t>
            </a:r>
            <a:r>
              <a:rPr lang="en-US" dirty="0"/>
              <a:t> de ser </a:t>
            </a:r>
            <a:r>
              <a:rPr lang="en-US" dirty="0" err="1"/>
              <a:t>contemplado</a:t>
            </a:r>
            <a:r>
              <a:rPr lang="en-US" dirty="0"/>
              <a:t> no </a:t>
            </a:r>
            <a:r>
              <a:rPr lang="en-US" dirty="0" err="1"/>
              <a:t>SmartScan</a:t>
            </a:r>
            <a:r>
              <a:rPr lang="en-US" dirty="0"/>
              <a:t>, o </a:t>
            </a:r>
            <a:r>
              <a:rPr lang="en-US" dirty="0" err="1"/>
              <a:t>metodo</a:t>
            </a:r>
            <a:r>
              <a:rPr lang="en-US" dirty="0"/>
              <a:t> não é exclusivo da Oracle, outros bancos de dados,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Postgresql</a:t>
            </a:r>
            <a:r>
              <a:rPr lang="en-US" dirty="0"/>
              <a:t> e Redis, também </a:t>
            </a:r>
            <a:r>
              <a:rPr lang="en-US" dirty="0" err="1"/>
              <a:t>utilizam</a:t>
            </a:r>
            <a:r>
              <a:rPr lang="en-US" dirty="0"/>
              <a:t> o mesmo </a:t>
            </a:r>
            <a:r>
              <a:rPr lang="en-US" dirty="0" err="1"/>
              <a:t>metodo</a:t>
            </a:r>
            <a:r>
              <a:rPr lang="en-US" dirty="0"/>
              <a:t>.</a:t>
            </a:r>
          </a:p>
          <a:p>
            <a:r>
              <a:rPr lang="en-US" dirty="0"/>
              <a:t>Bloom Filter – Bloom filter é um </a:t>
            </a:r>
            <a:r>
              <a:rPr lang="en-US" dirty="0" err="1"/>
              <a:t>estrutura</a:t>
            </a:r>
            <a:r>
              <a:rPr lang="en-US" dirty="0"/>
              <a:t> de dados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probabilistico</a:t>
            </a:r>
            <a:r>
              <a:rPr lang="en-US" dirty="0"/>
              <a:t> que </a:t>
            </a:r>
            <a:r>
              <a:rPr lang="en-US" dirty="0" err="1"/>
              <a:t>proporsiona</a:t>
            </a:r>
            <a:r>
              <a:rPr lang="en-US" dirty="0"/>
              <a:t> um </a:t>
            </a:r>
            <a:r>
              <a:rPr lang="en-US" dirty="0" err="1"/>
              <a:t>metodo</a:t>
            </a:r>
            <a:r>
              <a:rPr lang="en-US" dirty="0"/>
              <a:t> rápido e </a:t>
            </a:r>
            <a:r>
              <a:rPr lang="en-US" dirty="0" err="1"/>
              <a:t>eficiente</a:t>
            </a:r>
            <a:r>
              <a:rPr lang="en-US" dirty="0"/>
              <a:t> de </a:t>
            </a:r>
            <a:r>
              <a:rPr lang="en-US" dirty="0" err="1"/>
              <a:t>dizer</a:t>
            </a:r>
            <a:r>
              <a:rPr lang="en-US" dirty="0"/>
              <a:t> se um valor esta </a:t>
            </a:r>
            <a:r>
              <a:rPr lang="en-US" dirty="0" err="1"/>
              <a:t>contido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data set. </a:t>
            </a:r>
            <a:r>
              <a:rPr lang="en-US" dirty="0" err="1"/>
              <a:t>Estrutura</a:t>
            </a:r>
            <a:r>
              <a:rPr lang="en-US" dirty="0"/>
              <a:t> de bloom filter </a:t>
            </a:r>
            <a:r>
              <a:rPr lang="en-US" dirty="0" err="1"/>
              <a:t>são</a:t>
            </a:r>
            <a:r>
              <a:rPr lang="en-US" dirty="0"/>
              <a:t> baseadas </a:t>
            </a:r>
            <a:r>
              <a:rPr lang="en-US" dirty="0" err="1"/>
              <a:t>em</a:t>
            </a:r>
            <a:r>
              <a:rPr lang="en-US" dirty="0"/>
              <a:t> hash, onde </a:t>
            </a:r>
            <a:r>
              <a:rPr lang="en-US" dirty="0" err="1"/>
              <a:t>cada</a:t>
            </a:r>
            <a:r>
              <a:rPr lang="en-US" dirty="0"/>
              <a:t> valor do hash é </a:t>
            </a:r>
            <a:r>
              <a:rPr lang="en-US" dirty="0" err="1"/>
              <a:t>testado</a:t>
            </a:r>
            <a:r>
              <a:rPr lang="en-US" dirty="0"/>
              <a:t> contra o data set.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2645C-685A-4E9C-A9CB-8D3F2DCC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431" y="4571591"/>
            <a:ext cx="5291138" cy="19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39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2F82-3543-4DA1-8B88-5EB408FC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Eficiencia</a:t>
            </a:r>
            <a:r>
              <a:rPr lang="en-US" dirty="0"/>
              <a:t> do Bloom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EE337-2254-43E4-B164-A0F8E54A8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429" y="2076450"/>
            <a:ext cx="10219617" cy="3714750"/>
          </a:xfrm>
        </p:spPr>
      </p:pic>
    </p:spTree>
    <p:extLst>
      <p:ext uri="{BB962C8B-B14F-4D97-AF65-F5344CB8AC3E}">
        <p14:creationId xmlns:p14="http://schemas.microsoft.com/office/powerpoint/2010/main" val="246685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8B724D-7EB5-4EAE-BB8A-AD752389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Bloom Filter Savings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A2A116C-F440-426E-974E-C48A7907A5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9972" y="2523304"/>
            <a:ext cx="5340592" cy="3001196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85C389-638A-451B-BA6E-B5510F9311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5739" y="2555923"/>
            <a:ext cx="5342336" cy="2929448"/>
          </a:xfr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F67FBF1C-2723-4F5C-8652-19A0C39655F4}"/>
              </a:ext>
            </a:extLst>
          </p:cNvPr>
          <p:cNvSpPr/>
          <p:nvPr/>
        </p:nvSpPr>
        <p:spPr>
          <a:xfrm>
            <a:off x="9646291" y="1562099"/>
            <a:ext cx="2440934" cy="599464"/>
          </a:xfrm>
          <a:prstGeom prst="wedgeRectCallout">
            <a:avLst>
              <a:gd name="adj1" fmla="val -25889"/>
              <a:gd name="adj2" fmla="val 957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Bloom Filter Enabled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EDEC85C2-BB67-4D1D-8F3D-68EC3B981B08}"/>
              </a:ext>
            </a:extLst>
          </p:cNvPr>
          <p:cNvSpPr/>
          <p:nvPr/>
        </p:nvSpPr>
        <p:spPr>
          <a:xfrm>
            <a:off x="429972" y="1562099"/>
            <a:ext cx="2440934" cy="561363"/>
          </a:xfrm>
          <a:prstGeom prst="wedgeRectCallout">
            <a:avLst>
              <a:gd name="adj1" fmla="val -25889"/>
              <a:gd name="adj2" fmla="val 114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Bloom Filter Disabled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DE90DC-D062-479F-AF7E-ECD3B8CE5C97}"/>
              </a:ext>
            </a:extLst>
          </p:cNvPr>
          <p:cNvSpPr/>
          <p:nvPr/>
        </p:nvSpPr>
        <p:spPr>
          <a:xfrm>
            <a:off x="429972" y="3150851"/>
            <a:ext cx="3868105" cy="277537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91C361-41D8-427F-800C-462C4CEC44CC}"/>
              </a:ext>
            </a:extLst>
          </p:cNvPr>
          <p:cNvSpPr/>
          <p:nvPr/>
        </p:nvSpPr>
        <p:spPr>
          <a:xfrm>
            <a:off x="5925739" y="2546434"/>
            <a:ext cx="3868105" cy="277537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96C8248-2ED3-446A-92DB-F8AB42EDE0C6}"/>
              </a:ext>
            </a:extLst>
          </p:cNvPr>
          <p:cNvSpPr/>
          <p:nvPr/>
        </p:nvSpPr>
        <p:spPr>
          <a:xfrm rot="10800000">
            <a:off x="1958218" y="5368449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3892EE6-7A49-4D56-BA67-9386698D530E}"/>
              </a:ext>
            </a:extLst>
          </p:cNvPr>
          <p:cNvSpPr/>
          <p:nvPr/>
        </p:nvSpPr>
        <p:spPr>
          <a:xfrm rot="10800000">
            <a:off x="7217421" y="3815874"/>
            <a:ext cx="629174" cy="125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56493F-E342-4A92-92EB-611F0F527295}"/>
              </a:ext>
            </a:extLst>
          </p:cNvPr>
          <p:cNvSpPr/>
          <p:nvPr/>
        </p:nvSpPr>
        <p:spPr>
          <a:xfrm>
            <a:off x="9250122" y="4557669"/>
            <a:ext cx="1160703" cy="810780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E1D0A7-9AAF-489F-90E3-5E4D265A910E}"/>
              </a:ext>
            </a:extLst>
          </p:cNvPr>
          <p:cNvSpPr/>
          <p:nvPr/>
        </p:nvSpPr>
        <p:spPr>
          <a:xfrm>
            <a:off x="1166216" y="4676776"/>
            <a:ext cx="2024660" cy="209550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6BA5A0-88E0-4051-9E9B-60F15B15ABE7}"/>
              </a:ext>
            </a:extLst>
          </p:cNvPr>
          <p:cNvSpPr/>
          <p:nvPr/>
        </p:nvSpPr>
        <p:spPr>
          <a:xfrm>
            <a:off x="6572247" y="3218331"/>
            <a:ext cx="1638303" cy="238162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23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4EC2-EC37-4EA9-B160-D25A3CC1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Bloom Filter Savings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0CD0B0-5BD5-4FC6-9D9A-8715A25029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3805" y="2076450"/>
            <a:ext cx="4717352" cy="362267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A9714-8D89-4DCF-8BDF-7E7C5F894D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6900" indent="0">
              <a:buNone/>
            </a:pPr>
            <a:r>
              <a:rPr lang="nl-NL" dirty="0"/>
              <a:t>Observando o plano de execução, o </a:t>
            </a:r>
            <a:r>
              <a:rPr lang="nl-NL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SYS_OP_BLOOM_FILTER(:BF0000,"O"."CUSTOMER_ID")</a:t>
            </a:r>
            <a:r>
              <a:rPr lang="nl-NL" dirty="0"/>
              <a:t> indica que o predicado foi executado no Storage, utilizando o bloom filter no storage, o que reduziu a quatidade de dados necessário para o join no Database Node.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7F1D76-266F-4CF5-A1AF-D224553EAB2B}"/>
              </a:ext>
            </a:extLst>
          </p:cNvPr>
          <p:cNvSpPr/>
          <p:nvPr/>
        </p:nvSpPr>
        <p:spPr>
          <a:xfrm>
            <a:off x="1534872" y="2952749"/>
            <a:ext cx="2932353" cy="190501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504585-81B1-4508-85CC-29632D5E47FD}"/>
              </a:ext>
            </a:extLst>
          </p:cNvPr>
          <p:cNvSpPr/>
          <p:nvPr/>
        </p:nvSpPr>
        <p:spPr>
          <a:xfrm>
            <a:off x="1534871" y="3429000"/>
            <a:ext cx="2932353" cy="190501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F18F7-6064-455A-A6EE-AFDA7E4D0EDF}"/>
              </a:ext>
            </a:extLst>
          </p:cNvPr>
          <p:cNvSpPr/>
          <p:nvPr/>
        </p:nvSpPr>
        <p:spPr>
          <a:xfrm>
            <a:off x="1534870" y="5286375"/>
            <a:ext cx="3818180" cy="304800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0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44B8-10B0-41AF-ADB8-02C79AED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Fatores</a:t>
            </a:r>
            <a:r>
              <a:rPr lang="en-US" dirty="0"/>
              <a:t> que </a:t>
            </a:r>
            <a:r>
              <a:rPr lang="en-US" dirty="0" err="1"/>
              <a:t>impedem</a:t>
            </a:r>
            <a:r>
              <a:rPr lang="en-US" dirty="0"/>
              <a:t> o uso do Smart Scan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AF4041-5DA4-4B56-A661-4921F391C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4343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Qualquer query que não faça “Direct Path Read”, não </a:t>
            </a:r>
            <a:r>
              <a:rPr lang="en-US" dirty="0" err="1"/>
              <a:t>irá</a:t>
            </a:r>
            <a:r>
              <a:rPr lang="en-US" dirty="0"/>
              <a:t> realizar Smart Scan;</a:t>
            </a:r>
          </a:p>
          <a:p>
            <a:r>
              <a:rPr lang="en-US" dirty="0"/>
              <a:t>Qualquer query que não faça “Segment Full Scan”, não </a:t>
            </a:r>
            <a:r>
              <a:rPr lang="en-US" dirty="0" err="1"/>
              <a:t>irá</a:t>
            </a:r>
            <a:r>
              <a:rPr lang="en-US" dirty="0"/>
              <a:t> realizar Smart Scan;</a:t>
            </a:r>
          </a:p>
          <a:p>
            <a:r>
              <a:rPr lang="en-US" dirty="0"/>
              <a:t>Consistent Reads não </a:t>
            </a:r>
            <a:r>
              <a:rPr lang="en-US" dirty="0" err="1"/>
              <a:t>realizará</a:t>
            </a:r>
            <a:r>
              <a:rPr lang="en-US" dirty="0"/>
              <a:t> Smart Scan;</a:t>
            </a:r>
          </a:p>
          <a:p>
            <a:r>
              <a:rPr lang="en-US" dirty="0"/>
              <a:t>_</a:t>
            </a:r>
            <a:r>
              <a:rPr lang="en-US" dirty="0" err="1"/>
              <a:t>small_table_threshold</a:t>
            </a:r>
            <a:r>
              <a:rPr lang="en-US" dirty="0"/>
              <a:t>;</a:t>
            </a:r>
          </a:p>
          <a:p>
            <a:r>
              <a:rPr lang="en-US" dirty="0"/>
              <a:t>Chained Rows;</a:t>
            </a:r>
          </a:p>
          <a:p>
            <a:r>
              <a:rPr lang="en-US" dirty="0"/>
              <a:t>Quando a tabela estiver mais de 10% </a:t>
            </a:r>
            <a:r>
              <a:rPr lang="en-US" dirty="0" err="1"/>
              <a:t>disponibilizada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Database Buffer Cache;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CAE9AD-46FF-427E-9650-18360A996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0"/>
            <a:ext cx="4856841" cy="4343401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/>
              <a:t>Queries </a:t>
            </a:r>
            <a:r>
              <a:rPr lang="pt-BR" b="1" dirty="0" err="1"/>
              <a:t>using</a:t>
            </a:r>
            <a:r>
              <a:rPr lang="pt-BR" b="1" dirty="0"/>
              <a:t> ROWID;</a:t>
            </a:r>
          </a:p>
          <a:p>
            <a:r>
              <a:rPr lang="pt-BR" b="1" dirty="0"/>
              <a:t>Predicado em coluna virtual;</a:t>
            </a:r>
          </a:p>
          <a:p>
            <a:r>
              <a:rPr lang="pt-BR" b="1" dirty="0"/>
              <a:t>Quando selecionado mais de 255 colunas;</a:t>
            </a:r>
          </a:p>
          <a:p>
            <a:r>
              <a:rPr lang="pt-BR" b="1" dirty="0" err="1"/>
              <a:t>Shared</a:t>
            </a:r>
            <a:r>
              <a:rPr lang="pt-BR" b="1" dirty="0"/>
              <a:t> Servers</a:t>
            </a:r>
          </a:p>
          <a:p>
            <a:r>
              <a:rPr lang="pt-BR" b="1" dirty="0"/>
              <a:t>SQL em quarentena</a:t>
            </a:r>
          </a:p>
          <a:p>
            <a:r>
              <a:rPr lang="pt-BR" b="1" dirty="0"/>
              <a:t>Alto CPU no </a:t>
            </a:r>
            <a:r>
              <a:rPr lang="pt-BR" b="1" dirty="0" err="1"/>
              <a:t>Storage</a:t>
            </a:r>
            <a:r>
              <a:rPr lang="pt-BR" b="1" dirty="0"/>
              <a:t> </a:t>
            </a:r>
            <a:r>
              <a:rPr lang="pt-BR" b="1" dirty="0" err="1"/>
              <a:t>Cell</a:t>
            </a:r>
            <a:br>
              <a:rPr lang="pt-BR" b="1" dirty="0"/>
            </a:br>
            <a:br>
              <a:rPr lang="pt-BR" b="1" dirty="0"/>
            </a:br>
            <a:r>
              <a:rPr lang="pt-BR" b="1" dirty="0"/>
              <a:t>MOS: </a:t>
            </a:r>
            <a:r>
              <a:rPr lang="sv-SE" b="1" dirty="0"/>
              <a:t>Exadata Smart Scan FAQ (Doc ID 1927934.1)</a:t>
            </a:r>
            <a:br>
              <a:rPr lang="pt-BR" b="1" dirty="0"/>
            </a:br>
            <a:br>
              <a:rPr lang="pt-BR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54308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01CA-79F4-4016-932B-A5EAB490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5FA20-352C-4FFF-98B5-71D08EF65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Como pre-</a:t>
            </a:r>
            <a:r>
              <a:rPr lang="en-US" dirty="0" err="1"/>
              <a:t>requisito</a:t>
            </a:r>
            <a:r>
              <a:rPr lang="en-US" dirty="0"/>
              <a:t> para realizar smart scans temos o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segmento full (Full table scan, Index Fast Full Scan, </a:t>
            </a:r>
            <a:r>
              <a:rPr lang="en-US" dirty="0" err="1"/>
              <a:t>etc</a:t>
            </a:r>
            <a:r>
              <a:rPr lang="en-US" dirty="0"/>
              <a:t>);</a:t>
            </a:r>
          </a:p>
          <a:p>
            <a:r>
              <a:rPr lang="en-US" dirty="0"/>
              <a:t>Full Scans também </a:t>
            </a:r>
            <a:r>
              <a:rPr lang="en-US" dirty="0" err="1"/>
              <a:t>são</a:t>
            </a:r>
            <a:r>
              <a:rPr lang="en-US" dirty="0"/>
              <a:t> pre-</a:t>
            </a:r>
            <a:r>
              <a:rPr lang="en-US" dirty="0" err="1"/>
              <a:t>requisitos</a:t>
            </a:r>
            <a:r>
              <a:rPr lang="en-US" dirty="0"/>
              <a:t> para Direct Path Read;</a:t>
            </a:r>
          </a:p>
          <a:p>
            <a:r>
              <a:rPr lang="en-US" dirty="0"/>
              <a:t>No Exadata esses eventos foram </a:t>
            </a:r>
            <a:r>
              <a:rPr lang="en-US" dirty="0" err="1"/>
              <a:t>renomeados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abaixo:</a:t>
            </a:r>
          </a:p>
          <a:p>
            <a:pPr lvl="1"/>
            <a:r>
              <a:rPr lang="en-US" dirty="0"/>
              <a:t>TABLE ACCESS FULL &gt;&gt;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TABLE ACCESS STORAGE FULL</a:t>
            </a:r>
          </a:p>
          <a:p>
            <a:pPr lvl="1"/>
            <a:r>
              <a:rPr lang="en-US" dirty="0"/>
              <a:t>INDEX FAST FULL SCAN &gt;&gt;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INDEX STORAGE FAST FULL SCAN</a:t>
            </a:r>
          </a:p>
          <a:p>
            <a:r>
              <a:rPr lang="en-US" dirty="0">
                <a:solidFill>
                  <a:schemeClr val="tx1"/>
                </a:solidFill>
              </a:rPr>
              <a:t>Caso não </a:t>
            </a:r>
            <a:r>
              <a:rPr lang="en-US" dirty="0" err="1">
                <a:solidFill>
                  <a:schemeClr val="tx1"/>
                </a:solidFill>
              </a:rPr>
              <a:t>houvem</a:t>
            </a:r>
            <a:r>
              <a:rPr lang="en-US" dirty="0">
                <a:solidFill>
                  <a:schemeClr val="tx1"/>
                </a:solidFill>
              </a:rPr>
              <a:t> full scan, não há smart scan, </a:t>
            </a:r>
            <a:r>
              <a:rPr lang="en-US" dirty="0" err="1">
                <a:solidFill>
                  <a:schemeClr val="tx1"/>
                </a:solidFill>
              </a:rPr>
              <a:t>este</a:t>
            </a:r>
            <a:r>
              <a:rPr lang="en-US" dirty="0">
                <a:solidFill>
                  <a:schemeClr val="tx1"/>
                </a:solidFill>
              </a:rPr>
              <a:t> é um caso onde pode ser aplicado o </a:t>
            </a:r>
            <a:r>
              <a:rPr lang="en-US" dirty="0" err="1">
                <a:solidFill>
                  <a:schemeClr val="tx1"/>
                </a:solidFill>
              </a:rPr>
              <a:t>indice</a:t>
            </a:r>
            <a:r>
              <a:rPr lang="en-US" dirty="0">
                <a:solidFill>
                  <a:schemeClr val="tx1"/>
                </a:solidFill>
              </a:rPr>
              <a:t> invisible para </a:t>
            </a:r>
            <a:r>
              <a:rPr lang="en-US" dirty="0" err="1">
                <a:solidFill>
                  <a:schemeClr val="tx1"/>
                </a:solidFill>
              </a:rPr>
              <a:t>forçar</a:t>
            </a:r>
            <a:r>
              <a:rPr lang="en-US" dirty="0">
                <a:solidFill>
                  <a:schemeClr val="tx1"/>
                </a:solidFill>
              </a:rPr>
              <a:t> um path.</a:t>
            </a:r>
          </a:p>
        </p:txBody>
      </p:sp>
    </p:spTree>
    <p:extLst>
      <p:ext uri="{BB962C8B-B14F-4D97-AF65-F5344CB8AC3E}">
        <p14:creationId xmlns:p14="http://schemas.microsoft.com/office/powerpoint/2010/main" val="2515447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5E06-BD3F-40B1-9053-B6D08280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Scan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741B3-B7B1-4812-B265-9231A66DF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287" y="2276475"/>
            <a:ext cx="6819900" cy="33147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3BF49D-7BB2-444E-9418-4955D71945C7}"/>
              </a:ext>
            </a:extLst>
          </p:cNvPr>
          <p:cNvSpPr/>
          <p:nvPr/>
        </p:nvSpPr>
        <p:spPr>
          <a:xfrm>
            <a:off x="3314444" y="5038551"/>
            <a:ext cx="2381506" cy="257349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83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39E3-9EC5-4E0C-B75E-31449CD7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</a:t>
            </a:r>
            <a:r>
              <a:rPr lang="en-US" dirty="0" err="1"/>
              <a:t>small_table_threshold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42B639-2B50-4BAB-AD9C-37DE36B31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2076450"/>
            <a:ext cx="11306175" cy="371474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596661-9A3D-46A3-B45D-97918114D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346847"/>
              </p:ext>
            </p:extLst>
          </p:nvPr>
        </p:nvGraphicFramePr>
        <p:xfrm>
          <a:off x="532838" y="1866900"/>
          <a:ext cx="11115676" cy="80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5676">
                  <a:extLst>
                    <a:ext uri="{9D8B030D-6E8A-4147-A177-3AD203B41FA5}">
                      <a16:colId xmlns:a16="http://schemas.microsoft.com/office/drawing/2014/main" val="2945395303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pPr marL="36900" indent="0">
                        <a:buNone/>
                      </a:pPr>
                      <a:r>
                        <a:rPr 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Parameter                 Description                                            Session </a:t>
                      </a:r>
                      <a:r>
                        <a:rPr lang="en-US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</a:t>
                      </a:r>
                      <a:r>
                        <a:rPr 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Instance V</a:t>
                      </a:r>
                    </a:p>
                    <a:p>
                      <a:pPr marL="36900" indent="0">
                        <a:buNone/>
                      </a:pPr>
                      <a:r>
                        <a:rPr 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------------------------- ------------------------------------------------------ ---------- ----------</a:t>
                      </a:r>
                    </a:p>
                    <a:p>
                      <a:pPr marL="36900" indent="0">
                        <a:buNone/>
                      </a:pPr>
                      <a:r>
                        <a:rPr 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small_table_threshold</a:t>
                      </a:r>
                      <a:r>
                        <a:rPr 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lower threshold level of table size for direct reads   27107      27107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4887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EED15B2-5E4F-42F4-ABC8-A27B28ACA340}"/>
              </a:ext>
            </a:extLst>
          </p:cNvPr>
          <p:cNvSpPr txBox="1"/>
          <p:nvPr/>
        </p:nvSpPr>
        <p:spPr>
          <a:xfrm>
            <a:off x="532838" y="3143250"/>
            <a:ext cx="111156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 </a:t>
            </a:r>
            <a:r>
              <a:rPr lang="en-US" dirty="0" err="1"/>
              <a:t>parametro</a:t>
            </a:r>
            <a:r>
              <a:rPr lang="en-US" dirty="0"/>
              <a:t> </a:t>
            </a:r>
            <a:r>
              <a:rPr lang="en-US" dirty="0" err="1"/>
              <a:t>oculto</a:t>
            </a:r>
            <a:r>
              <a:rPr lang="en-US" dirty="0"/>
              <a:t> “_</a:t>
            </a:r>
            <a:r>
              <a:rPr lang="en-US" dirty="0" err="1"/>
              <a:t>small_table_threshold</a:t>
            </a:r>
            <a:r>
              <a:rPr lang="en-US" dirty="0"/>
              <a:t>” é </a:t>
            </a:r>
            <a:r>
              <a:rPr lang="en-US" dirty="0" err="1"/>
              <a:t>calculado</a:t>
            </a:r>
            <a:r>
              <a:rPr lang="en-US" dirty="0"/>
              <a:t> a partir do valor de 2% do total da </a:t>
            </a:r>
            <a:r>
              <a:rPr lang="en-US" dirty="0" err="1"/>
              <a:t>db_cache_size</a:t>
            </a:r>
            <a:r>
              <a:rPr lang="en-US" dirty="0"/>
              <a:t>, e define o número de </a:t>
            </a:r>
            <a:r>
              <a:rPr lang="en-US" dirty="0" err="1"/>
              <a:t>blocos</a:t>
            </a:r>
            <a:r>
              <a:rPr lang="en-US" dirty="0"/>
              <a:t> </a:t>
            </a:r>
            <a:r>
              <a:rPr lang="en-US" dirty="0" err="1"/>
              <a:t>maximo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quais o Oracle </a:t>
            </a:r>
            <a:r>
              <a:rPr lang="en-US" dirty="0" err="1"/>
              <a:t>Considera</a:t>
            </a:r>
            <a:r>
              <a:rPr lang="en-US" dirty="0"/>
              <a:t> um segmento </a:t>
            </a:r>
            <a:r>
              <a:rPr lang="en-US" dirty="0" err="1"/>
              <a:t>como</a:t>
            </a:r>
            <a:r>
              <a:rPr lang="en-US" dirty="0"/>
              <a:t> small.</a:t>
            </a:r>
          </a:p>
          <a:p>
            <a:endParaRPr lang="en-US" dirty="0"/>
          </a:p>
          <a:p>
            <a:r>
              <a:rPr lang="en-US" dirty="0"/>
              <a:t>Neste caso temos 27107 </a:t>
            </a:r>
            <a:r>
              <a:rPr lang="en-US" dirty="0" err="1"/>
              <a:t>blocos</a:t>
            </a:r>
            <a:r>
              <a:rPr lang="en-US" dirty="0"/>
              <a:t> de 8192 Bytes, </a:t>
            </a:r>
            <a:r>
              <a:rPr lang="en-US" dirty="0" err="1"/>
              <a:t>portanto</a:t>
            </a:r>
            <a:r>
              <a:rPr lang="en-US" dirty="0"/>
              <a:t> (27107 * 8192)/1024/1024 = 212 MB.</a:t>
            </a:r>
          </a:p>
          <a:p>
            <a:endParaRPr lang="en-US" dirty="0"/>
          </a:p>
          <a:p>
            <a:r>
              <a:rPr lang="en-US" dirty="0" err="1"/>
              <a:t>Portanto</a:t>
            </a:r>
            <a:r>
              <a:rPr lang="en-US" dirty="0"/>
              <a:t> qualquer tabela com menos de 27107 </a:t>
            </a:r>
            <a:r>
              <a:rPr lang="en-US" dirty="0" err="1"/>
              <a:t>blocos</a:t>
            </a:r>
            <a:r>
              <a:rPr lang="en-US" dirty="0"/>
              <a:t> ou menor que 212MB, o Oracle não </a:t>
            </a:r>
            <a:r>
              <a:rPr lang="en-US" dirty="0" err="1"/>
              <a:t>irá</a:t>
            </a:r>
            <a:r>
              <a:rPr lang="en-US" dirty="0"/>
              <a:t> realizar Direct Path Read, logo não </a:t>
            </a:r>
            <a:r>
              <a:rPr lang="en-US" dirty="0" err="1"/>
              <a:t>haverá</a:t>
            </a:r>
            <a:r>
              <a:rPr lang="en-US" dirty="0"/>
              <a:t> Smart Scan.</a:t>
            </a:r>
          </a:p>
          <a:p>
            <a:endParaRPr lang="en-US" dirty="0"/>
          </a:p>
          <a:p>
            <a:r>
              <a:rPr lang="en-US" dirty="0" err="1"/>
              <a:t>Portanto</a:t>
            </a:r>
            <a:r>
              <a:rPr lang="en-US" dirty="0"/>
              <a:t> 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bloco</a:t>
            </a:r>
            <a:r>
              <a:rPr lang="en-US" dirty="0"/>
              <a:t> e Buffer Pool </a:t>
            </a:r>
            <a:r>
              <a:rPr lang="en-US" dirty="0" err="1"/>
              <a:t>são</a:t>
            </a:r>
            <a:r>
              <a:rPr lang="en-US" dirty="0"/>
              <a:t> muito importante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um Exadata.</a:t>
            </a:r>
          </a:p>
        </p:txBody>
      </p:sp>
    </p:spTree>
    <p:extLst>
      <p:ext uri="{BB962C8B-B14F-4D97-AF65-F5344CB8AC3E}">
        <p14:creationId xmlns:p14="http://schemas.microsoft.com/office/powerpoint/2010/main" val="383869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6933F-7F44-49C3-813F-8101B8AB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Exadata Hardware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E3CED-7A3E-4FD6-8DCF-A5D2AA0E7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X8-2 Family</a:t>
            </a:r>
          </a:p>
          <a:p>
            <a:r>
              <a:rPr lang="en-US" dirty="0"/>
              <a:t>X8-8 Family</a:t>
            </a:r>
          </a:p>
          <a:p>
            <a:r>
              <a:rPr lang="en-US" dirty="0"/>
              <a:t>X8M-2 Family</a:t>
            </a:r>
          </a:p>
          <a:p>
            <a:r>
              <a:rPr lang="en-US" dirty="0"/>
              <a:t>X8M-8 Family</a:t>
            </a:r>
          </a:p>
          <a:p>
            <a:r>
              <a:rPr lang="en-US" dirty="0"/>
              <a:t>X8-2 C@C Family</a:t>
            </a:r>
          </a:p>
          <a:p>
            <a:r>
              <a:rPr lang="en-US" dirty="0"/>
              <a:t>X8M-2 C@C Family</a:t>
            </a:r>
          </a:p>
        </p:txBody>
      </p:sp>
    </p:spTree>
    <p:extLst>
      <p:ext uri="{BB962C8B-B14F-4D97-AF65-F5344CB8AC3E}">
        <p14:creationId xmlns:p14="http://schemas.microsoft.com/office/powerpoint/2010/main" val="997992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F3CA-8AA3-4ACA-8FFD-BE286C9F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7EB7-C703-46A1-8F06-AEC221257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Tipos de </a:t>
            </a:r>
            <a:r>
              <a:rPr lang="en-US" dirty="0" err="1"/>
              <a:t>Compressão</a:t>
            </a:r>
            <a:r>
              <a:rPr lang="en-US" dirty="0"/>
              <a:t> Oracle</a:t>
            </a:r>
          </a:p>
          <a:p>
            <a:pPr lvl="1"/>
            <a:r>
              <a:rPr lang="en-US" dirty="0"/>
              <a:t>Basic</a:t>
            </a:r>
          </a:p>
          <a:p>
            <a:pPr lvl="1"/>
            <a:r>
              <a:rPr lang="en-US" dirty="0"/>
              <a:t>OLTP</a:t>
            </a:r>
          </a:p>
          <a:p>
            <a:pPr lvl="1"/>
            <a:r>
              <a:rPr lang="en-US" dirty="0"/>
              <a:t>HCC (Hybrid Columnar Compression</a:t>
            </a:r>
          </a:p>
          <a:p>
            <a:r>
              <a:rPr lang="en-US" dirty="0"/>
              <a:t>HCC somente é possível utilizar HCC </a:t>
            </a:r>
            <a:r>
              <a:rPr lang="en-US" dirty="0" err="1"/>
              <a:t>em</a:t>
            </a:r>
            <a:r>
              <a:rPr lang="en-US" dirty="0"/>
              <a:t> Exadata e Storage ZFS, porém caso não seja um Storage Exadata não </a:t>
            </a:r>
            <a:r>
              <a:rPr lang="en-US" dirty="0" err="1"/>
              <a:t>haverá</a:t>
            </a:r>
            <a:r>
              <a:rPr lang="en-US" dirty="0"/>
              <a:t> Smart Scan, somente Exadata prove esta feature.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10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16B0-633D-45C3-856F-FC091042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Row Block Store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038DB95-E268-4BB6-8030-1CC9814C9B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619669"/>
            <a:ext cx="4856163" cy="253623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8B1B0-8915-4053-B5EE-415B1CF45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Linhas</a:t>
            </a:r>
            <a:r>
              <a:rPr lang="en-US" dirty="0"/>
              <a:t> não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armazenadas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</a:t>
            </a:r>
            <a:r>
              <a:rPr lang="en-US" dirty="0" err="1"/>
              <a:t>especifica</a:t>
            </a:r>
            <a:r>
              <a:rPr lang="en-US" dirty="0"/>
              <a:t> no </a:t>
            </a:r>
            <a:r>
              <a:rPr lang="en-US" dirty="0" err="1"/>
              <a:t>blocos</a:t>
            </a:r>
            <a:r>
              <a:rPr lang="en-US" dirty="0"/>
              <a:t>;</a:t>
            </a:r>
          </a:p>
          <a:p>
            <a:r>
              <a:rPr lang="en-US" dirty="0"/>
              <a:t>Colunas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armazenadas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que foram </a:t>
            </a:r>
            <a:r>
              <a:rPr lang="en-US" dirty="0" err="1"/>
              <a:t>definidas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tabela;</a:t>
            </a:r>
          </a:p>
          <a:p>
            <a:r>
              <a:rPr lang="en-US" dirty="0" err="1"/>
              <a:t>Cada</a:t>
            </a:r>
            <a:r>
              <a:rPr lang="en-US" dirty="0"/>
              <a:t> linha </a:t>
            </a:r>
            <a:r>
              <a:rPr lang="en-US" dirty="0" err="1"/>
              <a:t>possuí</a:t>
            </a:r>
            <a:r>
              <a:rPr lang="en-US" dirty="0"/>
              <a:t> um </a:t>
            </a:r>
            <a:r>
              <a:rPr lang="en-US" dirty="0" err="1"/>
              <a:t>metadados</a:t>
            </a:r>
            <a:r>
              <a:rPr lang="en-US" dirty="0"/>
              <a:t> 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armazenados</a:t>
            </a:r>
            <a:r>
              <a:rPr lang="en-US" dirty="0"/>
              <a:t> no header da linha.</a:t>
            </a:r>
          </a:p>
        </p:txBody>
      </p:sp>
    </p:spTree>
    <p:extLst>
      <p:ext uri="{BB962C8B-B14F-4D97-AF65-F5344CB8AC3E}">
        <p14:creationId xmlns:p14="http://schemas.microsoft.com/office/powerpoint/2010/main" val="1696218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FEA6-7494-4E3D-95BF-F2314711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Block Structure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4FA208-A12A-499D-A975-D3552F4297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12705" y="2076450"/>
            <a:ext cx="4659553" cy="362267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BC376C-0714-45B3-ABEE-4CE8FCE10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PCT_FREE define o espaço </a:t>
            </a:r>
            <a:r>
              <a:rPr lang="en-US" dirty="0" err="1"/>
              <a:t>reservado</a:t>
            </a:r>
            <a:r>
              <a:rPr lang="en-US" dirty="0"/>
              <a:t> para updates futuro dentro de um </a:t>
            </a:r>
            <a:r>
              <a:rPr lang="en-US" dirty="0" err="1"/>
              <a:t>bloco</a:t>
            </a:r>
            <a:r>
              <a:rPr lang="en-US" dirty="0"/>
              <a:t>;</a:t>
            </a:r>
          </a:p>
          <a:p>
            <a:r>
              <a:rPr lang="en-US" dirty="0"/>
              <a:t>Quando </a:t>
            </a:r>
            <a:r>
              <a:rPr lang="en-US" dirty="0" err="1"/>
              <a:t>uma</a:t>
            </a:r>
            <a:r>
              <a:rPr lang="en-US" dirty="0"/>
              <a:t> linha </a:t>
            </a:r>
            <a:r>
              <a:rPr lang="en-US" dirty="0" err="1"/>
              <a:t>precisa</a:t>
            </a:r>
            <a:r>
              <a:rPr lang="en-US" dirty="0"/>
              <a:t> ser </a:t>
            </a:r>
            <a:r>
              <a:rPr lang="en-US" dirty="0" err="1"/>
              <a:t>atualizada</a:t>
            </a:r>
            <a:r>
              <a:rPr lang="en-US" dirty="0"/>
              <a:t> e não </a:t>
            </a:r>
            <a:r>
              <a:rPr lang="en-US" dirty="0" err="1"/>
              <a:t>cabe</a:t>
            </a:r>
            <a:r>
              <a:rPr lang="en-US" dirty="0"/>
              <a:t> </a:t>
            </a:r>
            <a:r>
              <a:rPr lang="en-US" dirty="0" err="1"/>
              <a:t>detro</a:t>
            </a:r>
            <a:r>
              <a:rPr lang="en-US" dirty="0"/>
              <a:t> deste espaço a linha pode ser </a:t>
            </a:r>
            <a:r>
              <a:rPr lang="en-US" dirty="0" err="1"/>
              <a:t>escrita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novos, e o header da linha é atualizado com o </a:t>
            </a:r>
            <a:r>
              <a:rPr lang="en-US" dirty="0" err="1"/>
              <a:t>apontamentos</a:t>
            </a:r>
            <a:r>
              <a:rPr lang="en-US" dirty="0"/>
              <a:t> do novo </a:t>
            </a:r>
            <a:r>
              <a:rPr lang="en-US" dirty="0" err="1"/>
              <a:t>bloco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Por que isso é relevante para o Exadata?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4BEA536-6B53-480A-8FED-1C4B5255F436}"/>
              </a:ext>
            </a:extLst>
          </p:cNvPr>
          <p:cNvSpPr/>
          <p:nvPr/>
        </p:nvSpPr>
        <p:spPr>
          <a:xfrm>
            <a:off x="8826623" y="5699123"/>
            <a:ext cx="2440934" cy="944958"/>
          </a:xfrm>
          <a:prstGeom prst="wedgeRectCallout">
            <a:avLst>
              <a:gd name="adj1" fmla="val -21078"/>
              <a:gd name="adj2" fmla="val -95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Migrated Rows e chained Rows não </a:t>
            </a:r>
            <a:r>
              <a:rPr lang="en-US" dirty="0" err="1"/>
              <a:t>fazem</a:t>
            </a:r>
            <a:r>
              <a:rPr lang="en-US" dirty="0"/>
              <a:t> Smart Scan!!!</a:t>
            </a:r>
          </a:p>
        </p:txBody>
      </p:sp>
    </p:spTree>
    <p:extLst>
      <p:ext uri="{BB962C8B-B14F-4D97-AF65-F5344CB8AC3E}">
        <p14:creationId xmlns:p14="http://schemas.microsoft.com/office/powerpoint/2010/main" val="252037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ECB0-027E-472F-8161-5321FB7B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Validar Chained Rows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F03C76-09A9-4747-A236-C2F0279B8A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8019" y="3553472"/>
            <a:ext cx="4856163" cy="167944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CE8BD-54D7-4281-AA37-18AC78FEC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076450"/>
            <a:ext cx="5816367" cy="417194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 TABLE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row_mig_chain_demo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COMPUTE STATISTICS;</a:t>
            </a:r>
          </a:p>
          <a:p>
            <a:pPr marL="36900" indent="0">
              <a:buNone/>
            </a:pPr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chain_cnt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900" indent="0"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round(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chain_cnt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num_rows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*100,2)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pct_chained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900" indent="0"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avg_row_len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pct_free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pct_used</a:t>
            </a:r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user_tables</a:t>
            </a:r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table_name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'ROW_MIG_CHAIN_DEMO';</a:t>
            </a:r>
          </a:p>
          <a:p>
            <a:pPr marL="36900" indent="0">
              <a:buNone/>
            </a:pPr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CHAIN_CNT PCT_CHAINED AVG_ROW_LEN   PCT_FREE   PCT_USED</a:t>
            </a:r>
          </a:p>
          <a:p>
            <a:pPr marL="36900" indent="0"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 ----------- ----------- ---------- ----------</a:t>
            </a:r>
          </a:p>
          <a:p>
            <a:pPr marL="36900" indent="0"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3         100        3691         10         40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1C556-540D-4169-B8FC-5F663045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20" y="2076451"/>
            <a:ext cx="4856162" cy="12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77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0B9F-6181-4B48-9739-28FCCA0D8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HCC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D86A9-8935-4DF0-A85B-511C5689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Alto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compressão</a:t>
            </a:r>
            <a:r>
              <a:rPr lang="en-US" dirty="0"/>
              <a:t> e com ganhos </a:t>
            </a:r>
            <a:r>
              <a:rPr lang="en-US" dirty="0" err="1"/>
              <a:t>expressivos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performance </a:t>
            </a:r>
            <a:r>
              <a:rPr lang="en-US" dirty="0" err="1"/>
              <a:t>devido</a:t>
            </a:r>
            <a:r>
              <a:rPr lang="en-US" dirty="0"/>
              <a:t> a redução de necessidade de IO.</a:t>
            </a:r>
          </a:p>
          <a:p>
            <a:r>
              <a:rPr lang="en-US" dirty="0"/>
              <a:t>Através do HCC </a:t>
            </a:r>
            <a:r>
              <a:rPr lang="en-US" dirty="0" err="1"/>
              <a:t>foi</a:t>
            </a:r>
            <a:r>
              <a:rPr lang="en-US" dirty="0"/>
              <a:t> possível </a:t>
            </a:r>
            <a:r>
              <a:rPr lang="en-US" dirty="0" err="1"/>
              <a:t>armazenar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formato </a:t>
            </a:r>
            <a:r>
              <a:rPr lang="en-US" dirty="0" err="1"/>
              <a:t>colunar</a:t>
            </a:r>
            <a:r>
              <a:rPr lang="en-US" dirty="0"/>
              <a:t>, </a:t>
            </a:r>
            <a:r>
              <a:rPr lang="en-US" dirty="0" err="1"/>
              <a:t>armazenar</a:t>
            </a:r>
            <a:r>
              <a:rPr lang="en-US" dirty="0"/>
              <a:t> as colunas com o mesmo data type próximo </a:t>
            </a:r>
            <a:r>
              <a:rPr lang="en-US" dirty="0" err="1"/>
              <a:t>uma</a:t>
            </a:r>
            <a:r>
              <a:rPr lang="en-US" dirty="0"/>
              <a:t> das outras </a:t>
            </a:r>
            <a:r>
              <a:rPr lang="en-US" dirty="0" err="1"/>
              <a:t>trás</a:t>
            </a:r>
            <a:r>
              <a:rPr lang="en-US" dirty="0"/>
              <a:t> </a:t>
            </a:r>
            <a:r>
              <a:rPr lang="en-US" dirty="0" err="1"/>
              <a:t>enorme</a:t>
            </a:r>
            <a:r>
              <a:rPr lang="en-US" dirty="0"/>
              <a:t> </a:t>
            </a:r>
            <a:r>
              <a:rPr lang="en-US" dirty="0" err="1"/>
              <a:t>benificios</a:t>
            </a:r>
            <a:r>
              <a:rPr lang="en-US" dirty="0"/>
              <a:t> no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compressão</a:t>
            </a:r>
            <a:r>
              <a:rPr lang="en-US" dirty="0"/>
              <a:t>.</a:t>
            </a:r>
          </a:p>
          <a:p>
            <a:r>
              <a:rPr lang="en-US" dirty="0"/>
              <a:t>MOS: 	Exadata Hybrid Columnar Compression (EHCC) FAQ (Doc ID 1910687.1)</a:t>
            </a:r>
          </a:p>
        </p:txBody>
      </p:sp>
    </p:spTree>
    <p:extLst>
      <p:ext uri="{BB962C8B-B14F-4D97-AF65-F5344CB8AC3E}">
        <p14:creationId xmlns:p14="http://schemas.microsoft.com/office/powerpoint/2010/main" val="1221934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159B-1322-4BF5-A312-36BE83F7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Casos de uso HCC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F59B6-843A-4B12-A3B2-3C031B69A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Um banco de dados </a:t>
            </a:r>
            <a:r>
              <a:rPr lang="en-US" dirty="0" err="1"/>
              <a:t>tradicional</a:t>
            </a:r>
            <a:r>
              <a:rPr lang="en-US" dirty="0"/>
              <a:t> </a:t>
            </a:r>
            <a:r>
              <a:rPr lang="en-US" dirty="0" err="1"/>
              <a:t>armazena</a:t>
            </a:r>
            <a:r>
              <a:rPr lang="en-US" dirty="0"/>
              <a:t> as informações </a:t>
            </a:r>
            <a:r>
              <a:rPr lang="en-US" dirty="0" err="1"/>
              <a:t>em</a:t>
            </a:r>
            <a:r>
              <a:rPr lang="en-US" dirty="0"/>
              <a:t> formato de </a:t>
            </a:r>
            <a:r>
              <a:rPr lang="en-US" dirty="0" err="1"/>
              <a:t>linhas</a:t>
            </a:r>
            <a:r>
              <a:rPr lang="en-US" dirty="0"/>
              <a:t>, dentro </a:t>
            </a:r>
            <a:r>
              <a:rPr lang="en-US" dirty="0" err="1"/>
              <a:t>desta</a:t>
            </a:r>
            <a:r>
              <a:rPr lang="en-US" dirty="0"/>
              <a:t> linha possui muitas colunas (</a:t>
            </a:r>
            <a:r>
              <a:rPr lang="en-US" dirty="0" err="1"/>
              <a:t>atributos</a:t>
            </a:r>
            <a:r>
              <a:rPr lang="en-US" dirty="0"/>
              <a:t>), </a:t>
            </a:r>
            <a:r>
              <a:rPr lang="en-US" dirty="0" err="1"/>
              <a:t>ao</a:t>
            </a:r>
            <a:r>
              <a:rPr lang="en-US" dirty="0"/>
              <a:t> acessar </a:t>
            </a:r>
            <a:r>
              <a:rPr lang="en-US" dirty="0" err="1"/>
              <a:t>essa</a:t>
            </a:r>
            <a:r>
              <a:rPr lang="en-US" dirty="0"/>
              <a:t> linha </a:t>
            </a:r>
            <a:r>
              <a:rPr lang="en-US" dirty="0" err="1"/>
              <a:t>tradicionalmente</a:t>
            </a:r>
            <a:r>
              <a:rPr lang="en-US" dirty="0"/>
              <a:t> </a:t>
            </a:r>
            <a:r>
              <a:rPr lang="en-US" dirty="0" err="1"/>
              <a:t>acessamos</a:t>
            </a:r>
            <a:r>
              <a:rPr lang="en-US" dirty="0"/>
              <a:t> todas colunas </a:t>
            </a:r>
            <a:r>
              <a:rPr lang="en-US" dirty="0" err="1"/>
              <a:t>desta</a:t>
            </a:r>
            <a:r>
              <a:rPr lang="en-US" dirty="0"/>
              <a:t> tabela. Para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metodo</a:t>
            </a:r>
            <a:r>
              <a:rPr lang="en-US" dirty="0"/>
              <a:t>, </a:t>
            </a:r>
            <a:r>
              <a:rPr lang="en-US" dirty="0" err="1"/>
              <a:t>rowid</a:t>
            </a:r>
            <a:r>
              <a:rPr lang="en-US" dirty="0"/>
              <a:t> lookups e Index Lookups </a:t>
            </a:r>
            <a:r>
              <a:rPr lang="en-US" dirty="0" err="1"/>
              <a:t>são</a:t>
            </a:r>
            <a:r>
              <a:rPr lang="en-US" dirty="0"/>
              <a:t> muito </a:t>
            </a:r>
            <a:r>
              <a:rPr lang="en-US" dirty="0" err="1"/>
              <a:t>eficientes</a:t>
            </a:r>
            <a:r>
              <a:rPr lang="en-US" dirty="0"/>
              <a:t>, se </a:t>
            </a:r>
            <a:r>
              <a:rPr lang="en-US" dirty="0" err="1"/>
              <a:t>considerarmos</a:t>
            </a:r>
            <a:r>
              <a:rPr lang="en-US" dirty="0"/>
              <a:t> OLTP;</a:t>
            </a:r>
          </a:p>
          <a:p>
            <a:r>
              <a:rPr lang="en-US" dirty="0"/>
              <a:t>Mas se </a:t>
            </a:r>
            <a:r>
              <a:rPr lang="en-US" dirty="0" err="1"/>
              <a:t>quisermos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agregação de um </a:t>
            </a:r>
            <a:r>
              <a:rPr lang="en-US" dirty="0" err="1"/>
              <a:t>atributo</a:t>
            </a:r>
            <a:r>
              <a:rPr lang="en-US" dirty="0"/>
              <a:t>, não é tão </a:t>
            </a:r>
            <a:r>
              <a:rPr lang="en-US" dirty="0" err="1"/>
              <a:t>eficiente</a:t>
            </a:r>
            <a:r>
              <a:rPr lang="en-US" dirty="0"/>
              <a:t> realizar </a:t>
            </a:r>
            <a:r>
              <a:rPr lang="en-US" dirty="0" err="1"/>
              <a:t>rowid</a:t>
            </a:r>
            <a:r>
              <a:rPr lang="en-US" dirty="0"/>
              <a:t> lookup, já que </a:t>
            </a:r>
            <a:r>
              <a:rPr lang="en-US" dirty="0" err="1"/>
              <a:t>iremos</a:t>
            </a:r>
            <a:r>
              <a:rPr lang="en-US" dirty="0"/>
              <a:t> </a:t>
            </a:r>
            <a:r>
              <a:rPr lang="en-US" dirty="0" err="1"/>
              <a:t>descartar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que não </a:t>
            </a:r>
            <a:r>
              <a:rPr lang="en-US" dirty="0" err="1"/>
              <a:t>atendem</a:t>
            </a:r>
            <a:r>
              <a:rPr lang="en-US" dirty="0"/>
              <a:t> à agregação, </a:t>
            </a:r>
            <a:r>
              <a:rPr lang="en-US" dirty="0" err="1"/>
              <a:t>portanto</a:t>
            </a:r>
            <a:r>
              <a:rPr lang="en-US" dirty="0"/>
              <a:t> </a:t>
            </a:r>
            <a:r>
              <a:rPr lang="en-US" dirty="0" err="1"/>
              <a:t>armazenamento</a:t>
            </a:r>
            <a:r>
              <a:rPr lang="en-US" dirty="0"/>
              <a:t> </a:t>
            </a:r>
            <a:r>
              <a:rPr lang="en-US" dirty="0" err="1"/>
              <a:t>colunar</a:t>
            </a:r>
            <a:r>
              <a:rPr lang="en-US" dirty="0"/>
              <a:t> </a:t>
            </a:r>
            <a:r>
              <a:rPr lang="en-US" dirty="0" err="1"/>
              <a:t>trás</a:t>
            </a:r>
            <a:r>
              <a:rPr lang="en-US" dirty="0"/>
              <a:t> muito mais </a:t>
            </a:r>
            <a:r>
              <a:rPr lang="en-US" dirty="0" err="1"/>
              <a:t>eficiencia</a:t>
            </a:r>
            <a:r>
              <a:rPr lang="en-US" dirty="0"/>
              <a:t> para bancos de dados OLAP.</a:t>
            </a:r>
          </a:p>
          <a:p>
            <a:r>
              <a:rPr lang="en-US" dirty="0" err="1"/>
              <a:t>Portanto</a:t>
            </a:r>
            <a:r>
              <a:rPr lang="en-US" dirty="0"/>
              <a:t> Podemos inferior que o HCC, Apesar da </a:t>
            </a:r>
            <a:r>
              <a:rPr lang="en-US" dirty="0" err="1"/>
              <a:t>alta</a:t>
            </a:r>
            <a:r>
              <a:rPr lang="en-US" dirty="0"/>
              <a:t> taxa de </a:t>
            </a:r>
            <a:r>
              <a:rPr lang="en-US" dirty="0" err="1"/>
              <a:t>compressão</a:t>
            </a:r>
            <a:r>
              <a:rPr lang="en-US" dirty="0"/>
              <a:t>, é mais </a:t>
            </a:r>
            <a:r>
              <a:rPr lang="en-US" dirty="0" err="1"/>
              <a:t>eficiente</a:t>
            </a:r>
            <a:r>
              <a:rPr lang="en-US" dirty="0"/>
              <a:t> para OLAP, e a </a:t>
            </a:r>
            <a:r>
              <a:rPr lang="en-US" dirty="0" err="1"/>
              <a:t>compressão</a:t>
            </a:r>
            <a:r>
              <a:rPr lang="en-US" dirty="0"/>
              <a:t> OLTP (Advanced Compression), faz mais </a:t>
            </a:r>
            <a:r>
              <a:rPr lang="en-US" dirty="0" err="1"/>
              <a:t>sentido</a:t>
            </a:r>
            <a:r>
              <a:rPr lang="en-US" dirty="0"/>
              <a:t> para banco de dados </a:t>
            </a:r>
            <a:r>
              <a:rPr lang="en-US" dirty="0" err="1"/>
              <a:t>transicionais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48447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5374-1B19-4480-B304-501B8891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HCC Funcionamento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77EFD-2D02-4E61-9D4C-E6E06D13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27052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Quando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armazenados</a:t>
            </a:r>
            <a:r>
              <a:rPr lang="en-US" dirty="0"/>
              <a:t> com HCC o Oracle já não trabalho mais com Data blocks </a:t>
            </a:r>
            <a:r>
              <a:rPr lang="en-US" dirty="0" err="1"/>
              <a:t>Tradicionais</a:t>
            </a:r>
            <a:r>
              <a:rPr lang="en-US" dirty="0"/>
              <a:t>, então o Oracle </a:t>
            </a:r>
            <a:r>
              <a:rPr lang="en-US" dirty="0" err="1"/>
              <a:t>armazena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um formato </a:t>
            </a:r>
            <a:r>
              <a:rPr lang="en-US" dirty="0" err="1"/>
              <a:t>chamado</a:t>
            </a:r>
            <a:r>
              <a:rPr lang="en-US" dirty="0"/>
              <a:t> Compression Units, </a:t>
            </a:r>
            <a:r>
              <a:rPr lang="en-US" dirty="0" err="1"/>
              <a:t>os</a:t>
            </a:r>
            <a:r>
              <a:rPr lang="en-US" dirty="0"/>
              <a:t> quais podem </a:t>
            </a:r>
            <a:r>
              <a:rPr lang="en-US" dirty="0" err="1"/>
              <a:t>variar</a:t>
            </a:r>
            <a:r>
              <a:rPr lang="en-US" dirty="0"/>
              <a:t> de 32k a 64k.</a:t>
            </a:r>
          </a:p>
          <a:p>
            <a:r>
              <a:rPr lang="en-US" dirty="0" err="1"/>
              <a:t>Portanto</a:t>
            </a:r>
            <a:r>
              <a:rPr lang="en-US" dirty="0"/>
              <a:t> quando o dado é inicialmente </a:t>
            </a:r>
            <a:r>
              <a:rPr lang="en-US" dirty="0" err="1"/>
              <a:t>armazenado</a:t>
            </a:r>
            <a:r>
              <a:rPr lang="en-US" dirty="0"/>
              <a:t> ele não é inicialmente </a:t>
            </a:r>
            <a:r>
              <a:rPr lang="en-US" dirty="0" err="1"/>
              <a:t>compremido</a:t>
            </a:r>
            <a:r>
              <a:rPr lang="en-US" dirty="0"/>
              <a:t>, o Oracle </a:t>
            </a:r>
            <a:r>
              <a:rPr lang="en-US" dirty="0" err="1"/>
              <a:t>irá</a:t>
            </a:r>
            <a:r>
              <a:rPr lang="en-US" dirty="0"/>
              <a:t> aguardar um determinado threshold, após </a:t>
            </a:r>
            <a:r>
              <a:rPr lang="en-US" dirty="0" err="1"/>
              <a:t>alcançar</a:t>
            </a:r>
            <a:r>
              <a:rPr lang="en-US" dirty="0"/>
              <a:t> esse threshold as colunas para esse dataset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agrupadas</a:t>
            </a:r>
            <a:r>
              <a:rPr lang="en-US" dirty="0"/>
              <a:t> e </a:t>
            </a:r>
            <a:r>
              <a:rPr lang="en-US" dirty="0" err="1"/>
              <a:t>comprimidas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Compression Unit.</a:t>
            </a:r>
          </a:p>
          <a:p>
            <a:r>
              <a:rPr lang="en-US" dirty="0"/>
              <a:t>Quando há a necessidade de operações DML </a:t>
            </a:r>
            <a:r>
              <a:rPr lang="en-US" dirty="0" err="1"/>
              <a:t>em</a:t>
            </a:r>
            <a:r>
              <a:rPr lang="en-US" dirty="0"/>
              <a:t> dados </a:t>
            </a:r>
            <a:r>
              <a:rPr lang="en-US" dirty="0" err="1"/>
              <a:t>comprimidos</a:t>
            </a:r>
            <a:r>
              <a:rPr lang="en-US" dirty="0"/>
              <a:t>, o Oracle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descomprimir</a:t>
            </a:r>
            <a:r>
              <a:rPr lang="en-US" dirty="0"/>
              <a:t> o Compression Unit </a:t>
            </a:r>
            <a:r>
              <a:rPr lang="en-US" dirty="0" err="1"/>
              <a:t>inteiro</a:t>
            </a:r>
            <a:r>
              <a:rPr lang="en-US" dirty="0"/>
              <a:t>, realizar a operação e </a:t>
            </a:r>
            <a:r>
              <a:rPr lang="en-US" dirty="0" err="1"/>
              <a:t>comprimir</a:t>
            </a:r>
            <a:r>
              <a:rPr lang="en-US" dirty="0"/>
              <a:t> novamente </a:t>
            </a:r>
            <a:r>
              <a:rPr lang="en-US" dirty="0" err="1"/>
              <a:t>em</a:t>
            </a:r>
            <a:r>
              <a:rPr lang="en-US" dirty="0"/>
              <a:t> um novo compression Unit, por esse motivo, o HCC é altamente </a:t>
            </a:r>
            <a:r>
              <a:rPr lang="en-US" dirty="0" err="1"/>
              <a:t>recomendado</a:t>
            </a:r>
            <a:r>
              <a:rPr lang="en-US" dirty="0"/>
              <a:t> para operações de Write Once, Read Many (WORM).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DDDCB-1DA6-4E0D-8622-7B7C71B35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13" y="4991275"/>
            <a:ext cx="6012126" cy="15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11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F4E4-CD18-4C04-9EE3-8E7DBB8F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Quando </a:t>
            </a:r>
            <a:r>
              <a:rPr lang="en-US" dirty="0" err="1"/>
              <a:t>ocorre</a:t>
            </a:r>
            <a:r>
              <a:rPr lang="en-US" dirty="0"/>
              <a:t>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6FD1-4E7E-41DB-98FF-913BB8FAE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Novamente para </a:t>
            </a:r>
            <a:r>
              <a:rPr lang="en-US" dirty="0" err="1"/>
              <a:t>armazenar</a:t>
            </a:r>
            <a:r>
              <a:rPr lang="en-US" dirty="0"/>
              <a:t> com o melhor custo é necessário que seja </a:t>
            </a:r>
            <a:r>
              <a:rPr lang="en-US" dirty="0" err="1"/>
              <a:t>utilizado</a:t>
            </a:r>
            <a:r>
              <a:rPr lang="en-US" dirty="0"/>
              <a:t> o Direct Path, ou seja, </a:t>
            </a:r>
            <a:r>
              <a:rPr lang="en-US" dirty="0" err="1"/>
              <a:t>Dataware</a:t>
            </a:r>
            <a:r>
              <a:rPr lang="en-US" dirty="0"/>
              <a:t> house Bulk Load techniques;</a:t>
            </a:r>
          </a:p>
          <a:p>
            <a:r>
              <a:rPr lang="en-US" dirty="0" err="1"/>
              <a:t>Exemplos</a:t>
            </a:r>
            <a:r>
              <a:rPr lang="en-US" dirty="0"/>
              <a:t> de Direct Path</a:t>
            </a:r>
          </a:p>
          <a:p>
            <a:pPr lvl="1"/>
            <a:r>
              <a:rPr lang="en-US" dirty="0"/>
              <a:t>Insert com o hint de append;</a:t>
            </a:r>
          </a:p>
          <a:p>
            <a:pPr lvl="1"/>
            <a:r>
              <a:rPr lang="en-US" dirty="0"/>
              <a:t>Parallel DML ;</a:t>
            </a:r>
          </a:p>
          <a:p>
            <a:pPr lvl="1"/>
            <a:r>
              <a:rPr lang="en-US" dirty="0"/>
              <a:t>Direct Path SQL*LDR</a:t>
            </a:r>
          </a:p>
          <a:p>
            <a:pPr lvl="1"/>
            <a:r>
              <a:rPr lang="en-US" dirty="0"/>
              <a:t>Create table as select (CTAS)</a:t>
            </a:r>
          </a:p>
          <a:p>
            <a:r>
              <a:rPr lang="en-US" dirty="0" err="1"/>
              <a:t>Portanto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ingestão</a:t>
            </a:r>
            <a:r>
              <a:rPr lang="en-US" dirty="0"/>
              <a:t> de dados com HCC, sempre </a:t>
            </a:r>
            <a:r>
              <a:rPr lang="en-US" dirty="0" err="1"/>
              <a:t>utilizem</a:t>
            </a:r>
            <a:r>
              <a:rPr lang="en-US" dirty="0"/>
              <a:t> algumas das </a:t>
            </a:r>
            <a:r>
              <a:rPr lang="en-US" dirty="0" err="1"/>
              <a:t>tecnicas</a:t>
            </a:r>
            <a:r>
              <a:rPr lang="en-US" dirty="0"/>
              <a:t> </a:t>
            </a:r>
            <a:r>
              <a:rPr lang="en-US" dirty="0" err="1"/>
              <a:t>citadas</a:t>
            </a:r>
            <a:r>
              <a:rPr lang="en-US" dirty="0"/>
              <a:t> acima.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3151B29-BAD7-4668-B51F-4A603D18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35" y="2571401"/>
            <a:ext cx="4905640" cy="22114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7448CDD-77E4-4E13-B727-2CC26561CBE0}"/>
              </a:ext>
            </a:extLst>
          </p:cNvPr>
          <p:cNvSpPr/>
          <p:nvPr/>
        </p:nvSpPr>
        <p:spPr>
          <a:xfrm>
            <a:off x="8472881" y="5687037"/>
            <a:ext cx="2959394" cy="873154"/>
          </a:xfrm>
          <a:prstGeom prst="wedgeRectCallout">
            <a:avLst>
              <a:gd name="adj1" fmla="val 42847"/>
              <a:gd name="adj2" fmla="val -1540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HCC Direct path load</a:t>
            </a:r>
          </a:p>
        </p:txBody>
      </p:sp>
    </p:spTree>
    <p:extLst>
      <p:ext uri="{BB962C8B-B14F-4D97-AF65-F5344CB8AC3E}">
        <p14:creationId xmlns:p14="http://schemas.microsoft.com/office/powerpoint/2010/main" val="1611661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83F9-061F-47CC-85E9-A60F000EE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Tipos de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20B0-3C52-4FD2-841E-B20EC4D79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Warehouse Compression</a:t>
            </a:r>
          </a:p>
          <a:p>
            <a:pPr lvl="1"/>
            <a:r>
              <a:rPr lang="en-US" dirty="0"/>
              <a:t>Através do Warehouse Compression o Exadata resolve dois problemas no </a:t>
            </a:r>
            <a:r>
              <a:rPr lang="en-US" dirty="0" err="1"/>
              <a:t>mundo</a:t>
            </a:r>
            <a:r>
              <a:rPr lang="en-US" dirty="0"/>
              <a:t> OLAP, performance e custo de </a:t>
            </a:r>
            <a:r>
              <a:rPr lang="en-US" dirty="0" err="1"/>
              <a:t>armazenamento</a:t>
            </a:r>
            <a:r>
              <a:rPr lang="en-US" dirty="0"/>
              <a:t>, </a:t>
            </a:r>
            <a:r>
              <a:rPr lang="en-US" dirty="0" err="1"/>
              <a:t>portanto</a:t>
            </a:r>
            <a:r>
              <a:rPr lang="en-US" dirty="0"/>
              <a:t> Podemos </a:t>
            </a:r>
            <a:r>
              <a:rPr lang="en-US" dirty="0" err="1"/>
              <a:t>dizer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modo de </a:t>
            </a:r>
            <a:r>
              <a:rPr lang="en-US" dirty="0" err="1"/>
              <a:t>compressão</a:t>
            </a:r>
            <a:r>
              <a:rPr lang="en-US" dirty="0"/>
              <a:t> </a:t>
            </a:r>
            <a:r>
              <a:rPr lang="en-US" dirty="0" err="1"/>
              <a:t>possibilita</a:t>
            </a:r>
            <a:r>
              <a:rPr lang="en-US" dirty="0"/>
              <a:t> alto throughput com </a:t>
            </a:r>
            <a:r>
              <a:rPr lang="en-US" dirty="0" err="1"/>
              <a:t>excelente</a:t>
            </a:r>
            <a:r>
              <a:rPr lang="en-US" dirty="0"/>
              <a:t> taxa de </a:t>
            </a:r>
            <a:r>
              <a:rPr lang="en-US" dirty="0" err="1"/>
              <a:t>compressão</a:t>
            </a:r>
            <a:r>
              <a:rPr lang="en-US" dirty="0"/>
              <a:t>.</a:t>
            </a:r>
          </a:p>
          <a:p>
            <a:pPr marL="450000" lvl="1" indent="0">
              <a:buNone/>
            </a:pPr>
            <a:endParaRPr lang="en-US" dirty="0"/>
          </a:p>
          <a:p>
            <a:r>
              <a:rPr lang="en-US" dirty="0"/>
              <a:t>Archival Compression</a:t>
            </a:r>
          </a:p>
          <a:p>
            <a:pPr lvl="1"/>
            <a:r>
              <a:rPr lang="en-US" dirty="0"/>
              <a:t>Já o </a:t>
            </a:r>
            <a:r>
              <a:rPr lang="en-US" dirty="0" err="1"/>
              <a:t>metodo</a:t>
            </a:r>
            <a:r>
              <a:rPr lang="en-US" dirty="0"/>
              <a:t> de </a:t>
            </a:r>
            <a:r>
              <a:rPr lang="en-US" dirty="0" err="1"/>
              <a:t>compressão</a:t>
            </a:r>
            <a:r>
              <a:rPr lang="en-US" dirty="0"/>
              <a:t> de archive oferece </a:t>
            </a:r>
            <a:r>
              <a:rPr lang="en-US" dirty="0" err="1"/>
              <a:t>uma</a:t>
            </a:r>
            <a:r>
              <a:rPr lang="en-US" dirty="0"/>
              <a:t> taxa de </a:t>
            </a:r>
            <a:r>
              <a:rPr lang="en-US" dirty="0" err="1"/>
              <a:t>compressão</a:t>
            </a:r>
            <a:r>
              <a:rPr lang="en-US" dirty="0"/>
              <a:t> muito maior, porém com um throughput menor que a </a:t>
            </a:r>
            <a:r>
              <a:rPr lang="en-US" dirty="0" err="1"/>
              <a:t>compressão</a:t>
            </a:r>
            <a:r>
              <a:rPr lang="en-US" dirty="0"/>
              <a:t> de </a:t>
            </a:r>
            <a:r>
              <a:rPr lang="en-US" dirty="0" err="1"/>
              <a:t>Waerehouse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metodo</a:t>
            </a:r>
            <a:r>
              <a:rPr lang="en-US" dirty="0"/>
              <a:t> é </a:t>
            </a:r>
            <a:r>
              <a:rPr lang="en-US" dirty="0" err="1"/>
              <a:t>utilizado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um tier para dados Histórico. Tem </a:t>
            </a:r>
            <a:r>
              <a:rPr lang="en-US" dirty="0" err="1"/>
              <a:t>como</a:t>
            </a:r>
            <a:r>
              <a:rPr lang="en-US" dirty="0"/>
              <a:t> objetivo principal saving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armazenamento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106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CB5B-C9B0-40E9-ADF3-9B1FE9F9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Tipos de Compression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E0878-CD57-492F-A9FF-78EF58002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844516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660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0619B-3FD3-4646-93AF-1D590655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X8-2 Family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A6D3193-6830-44C3-9439-B6E2E1330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626886"/>
            <a:ext cx="10353675" cy="2613878"/>
          </a:xfrm>
        </p:spPr>
      </p:pic>
    </p:spTree>
    <p:extLst>
      <p:ext uri="{BB962C8B-B14F-4D97-AF65-F5344CB8AC3E}">
        <p14:creationId xmlns:p14="http://schemas.microsoft.com/office/powerpoint/2010/main" val="3015097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BE01-3093-4461-83ED-C215D3F8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habilitar</a:t>
            </a:r>
            <a:r>
              <a:rPr lang="en-US" dirty="0"/>
              <a:t> o HCC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496C6-A8EA-4D29-8C3D-032BABF3B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  <a:p>
            <a:pPr lvl="1"/>
            <a:r>
              <a:rPr lang="en-US" dirty="0"/>
              <a:t>Create table / Partition com a clausula Compression for </a:t>
            </a:r>
            <a:r>
              <a:rPr lang="en-US" dirty="0" err="1"/>
              <a:t>habilitado</a:t>
            </a:r>
            <a:endParaRPr lang="en-US" dirty="0"/>
          </a:p>
          <a:p>
            <a:pPr lvl="1"/>
            <a:r>
              <a:rPr lang="en-US" dirty="0"/>
              <a:t>Create table as Select (CTAS) com Compression </a:t>
            </a:r>
            <a:r>
              <a:rPr lang="en-US" dirty="0" err="1"/>
              <a:t>habilitado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Tabelas / Partition Já </a:t>
            </a:r>
            <a:r>
              <a:rPr lang="en-US" dirty="0" err="1"/>
              <a:t>existente</a:t>
            </a:r>
            <a:endParaRPr lang="en-US" dirty="0"/>
          </a:p>
          <a:p>
            <a:pPr lvl="1"/>
            <a:r>
              <a:rPr lang="en-US" dirty="0"/>
              <a:t>DBMS_REDEFINITION</a:t>
            </a:r>
          </a:p>
          <a:p>
            <a:pPr lvl="1"/>
            <a:r>
              <a:rPr lang="en-US" dirty="0"/>
              <a:t>Alter table move with compression</a:t>
            </a:r>
          </a:p>
        </p:txBody>
      </p:sp>
    </p:spTree>
    <p:extLst>
      <p:ext uri="{BB962C8B-B14F-4D97-AF65-F5344CB8AC3E}">
        <p14:creationId xmlns:p14="http://schemas.microsoft.com/office/powerpoint/2010/main" val="1409991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5A32-9373-4E04-8992-8B57D3EA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HCC  </a:t>
            </a:r>
            <a:r>
              <a:rPr lang="en-US" dirty="0" err="1"/>
              <a:t>Exemplos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249CB-D019-4150-AD95-F503E5FF2F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SQL &gt; alter table example move compress </a:t>
            </a: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query high;</a:t>
            </a:r>
          </a:p>
          <a:p>
            <a:pPr marL="3690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SQL &gt; alter table example </a:t>
            </a: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 for query high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690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SQL&gt; alter table example </a:t>
            </a:r>
            <a:r>
              <a: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nocompress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690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SQL&gt; alter table example </a:t>
            </a: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 </a:t>
            </a:r>
            <a:r>
              <a: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nocompress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36900" indent="0"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SQL&gt; create table example </a:t>
            </a:r>
            <a:r>
              <a:rPr 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 for query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high as select * from example2;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FF8014-10D7-43AA-9667-14F5634C57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orders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price, discount,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690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by range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690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p1 values less than (100000) 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nocompress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90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p2 values less than (200000) 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 for archive low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3690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p3 values less than (300000) 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 for query high,</a:t>
            </a:r>
          </a:p>
          <a:p>
            <a:pPr marL="3690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 p4 values less than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 for query low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690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as select * 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prev_orders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F715F3B-461D-4C2A-B3D6-4669DEC98AA7}"/>
              </a:ext>
            </a:extLst>
          </p:cNvPr>
          <p:cNvSpPr/>
          <p:nvPr/>
        </p:nvSpPr>
        <p:spPr>
          <a:xfrm>
            <a:off x="8826623" y="954677"/>
            <a:ext cx="2440934" cy="944958"/>
          </a:xfrm>
          <a:prstGeom prst="wedgeRectCallout">
            <a:avLst>
              <a:gd name="adj1" fmla="val -35513"/>
              <a:gd name="adj2" fmla="val 68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tabelas</a:t>
            </a:r>
            <a:r>
              <a:rPr lang="en-US" dirty="0"/>
              <a:t> </a:t>
            </a:r>
            <a:r>
              <a:rPr lang="en-US" dirty="0" err="1"/>
              <a:t>particionadas</a:t>
            </a:r>
            <a:r>
              <a:rPr lang="en-US" dirty="0"/>
              <a:t> com HCC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87DDE4A-425C-4DB4-B8A3-D5B06B8754B6}"/>
              </a:ext>
            </a:extLst>
          </p:cNvPr>
          <p:cNvSpPr/>
          <p:nvPr/>
        </p:nvSpPr>
        <p:spPr>
          <a:xfrm>
            <a:off x="757812" y="686400"/>
            <a:ext cx="2440934" cy="944958"/>
          </a:xfrm>
          <a:prstGeom prst="wedgeRectCallout">
            <a:avLst>
              <a:gd name="adj1" fmla="val -16611"/>
              <a:gd name="adj2" fmla="val 85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Habilitando</a:t>
            </a:r>
            <a:r>
              <a:rPr lang="en-US" dirty="0"/>
              <a:t> / </a:t>
            </a:r>
            <a:r>
              <a:rPr lang="en-US" dirty="0" err="1"/>
              <a:t>Desabilitando</a:t>
            </a:r>
            <a:r>
              <a:rPr lang="en-US" dirty="0"/>
              <a:t> HCC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9AD3979-FCD0-4AB3-BE3C-3DADE73C5E81}"/>
              </a:ext>
            </a:extLst>
          </p:cNvPr>
          <p:cNvSpPr/>
          <p:nvPr/>
        </p:nvSpPr>
        <p:spPr>
          <a:xfrm>
            <a:off x="757812" y="5699121"/>
            <a:ext cx="2440934" cy="944958"/>
          </a:xfrm>
          <a:prstGeom prst="wedgeRectCallout">
            <a:avLst>
              <a:gd name="adj1" fmla="val -16955"/>
              <a:gd name="adj2" fmla="val -95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Ingestão</a:t>
            </a:r>
            <a:r>
              <a:rPr lang="en-US" dirty="0"/>
              <a:t> com HCC</a:t>
            </a:r>
          </a:p>
        </p:txBody>
      </p:sp>
    </p:spTree>
    <p:extLst>
      <p:ext uri="{BB962C8B-B14F-4D97-AF65-F5344CB8AC3E}">
        <p14:creationId xmlns:p14="http://schemas.microsoft.com/office/powerpoint/2010/main" val="2087462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63BB2-0312-4534-A419-AC258649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HCC Performance Metrics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C578EF-1730-42A1-B16A-4E493701A9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35260" y="1871472"/>
            <a:ext cx="6921479" cy="231490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98D36D8-3826-44AC-8E53-22DC6BA376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35260" y="4282273"/>
            <a:ext cx="6922037" cy="2394564"/>
          </a:xfr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7C44A60-34C3-4057-A1D4-CA5F1DF151F7}"/>
              </a:ext>
            </a:extLst>
          </p:cNvPr>
          <p:cNvSpPr/>
          <p:nvPr/>
        </p:nvSpPr>
        <p:spPr>
          <a:xfrm>
            <a:off x="9556739" y="768057"/>
            <a:ext cx="2440934" cy="944958"/>
          </a:xfrm>
          <a:prstGeom prst="wedgeRectCallout">
            <a:avLst>
              <a:gd name="adj1" fmla="val -49948"/>
              <a:gd name="adj2" fmla="val 1166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 de </a:t>
            </a:r>
            <a:r>
              <a:rPr lang="en-US" dirty="0" err="1"/>
              <a:t>ingestão</a:t>
            </a:r>
            <a:endParaRPr lang="en-US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732CF1F6-24FB-4FA7-90A0-F751A56E5FDF}"/>
              </a:ext>
            </a:extLst>
          </p:cNvPr>
          <p:cNvSpPr/>
          <p:nvPr/>
        </p:nvSpPr>
        <p:spPr>
          <a:xfrm>
            <a:off x="9562062" y="3982438"/>
            <a:ext cx="2440934" cy="944958"/>
          </a:xfrm>
          <a:prstGeom prst="wedgeRectCallout">
            <a:avLst>
              <a:gd name="adj1" fmla="val -49948"/>
              <a:gd name="adj2" fmla="val 1166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Tempo de Full Table Scan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4B7784-B495-4A36-A801-EC23E7197C2F}"/>
              </a:ext>
            </a:extLst>
          </p:cNvPr>
          <p:cNvSpPr/>
          <p:nvPr/>
        </p:nvSpPr>
        <p:spPr>
          <a:xfrm>
            <a:off x="2635260" y="2225684"/>
            <a:ext cx="6921478" cy="26215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CA62D7-78F5-4E8B-BCA5-171688245A0F}"/>
              </a:ext>
            </a:extLst>
          </p:cNvPr>
          <p:cNvSpPr/>
          <p:nvPr/>
        </p:nvSpPr>
        <p:spPr>
          <a:xfrm>
            <a:off x="2635260" y="3034075"/>
            <a:ext cx="6921478" cy="26215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111B1F-BF26-4387-BDA5-6F486DC9D3CC}"/>
              </a:ext>
            </a:extLst>
          </p:cNvPr>
          <p:cNvSpPr/>
          <p:nvPr/>
        </p:nvSpPr>
        <p:spPr>
          <a:xfrm>
            <a:off x="2635260" y="4665240"/>
            <a:ext cx="6921478" cy="26215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96B3A-03AD-4789-8213-9EB6CBC06649}"/>
              </a:ext>
            </a:extLst>
          </p:cNvPr>
          <p:cNvSpPr/>
          <p:nvPr/>
        </p:nvSpPr>
        <p:spPr>
          <a:xfrm>
            <a:off x="2629937" y="5482613"/>
            <a:ext cx="6921478" cy="26215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11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1596-A68C-430C-A33E-7AA78D76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Partition</a:t>
            </a:r>
            <a:r>
              <a:rPr lang="pt-BR" dirty="0"/>
              <a:t> possibilita a decomposição de um objetivo único em múltiplos objetivos menores, chamados de partição;</a:t>
            </a:r>
          </a:p>
          <a:p>
            <a:r>
              <a:rPr lang="pt-BR" dirty="0"/>
              <a:t>É possível haver </a:t>
            </a:r>
            <a:r>
              <a:rPr lang="pt-BR" dirty="0" err="1"/>
              <a:t>particionamento</a:t>
            </a:r>
            <a:r>
              <a:rPr lang="pt-BR" dirty="0"/>
              <a:t> em partição, o que é chamado de </a:t>
            </a:r>
            <a:r>
              <a:rPr lang="pt-BR" dirty="0" err="1"/>
              <a:t>subpartition</a:t>
            </a:r>
            <a:r>
              <a:rPr lang="pt-BR" dirty="0"/>
              <a:t>;</a:t>
            </a:r>
          </a:p>
          <a:p>
            <a:r>
              <a:rPr lang="pt-BR" dirty="0"/>
              <a:t>Cada partição é um objetivo único, o qual deve ser trabalhado individualmente, cada um pode possuir características independentes;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2218" y="5361709"/>
            <a:ext cx="97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MOS: Master Note for </a:t>
            </a:r>
            <a:r>
              <a:rPr lang="pt-BR" b="1" dirty="0" err="1"/>
              <a:t>Partitioning</a:t>
            </a:r>
            <a:r>
              <a:rPr lang="pt-BR" b="1" dirty="0"/>
              <a:t> (</a:t>
            </a:r>
            <a:r>
              <a:rPr lang="pt-BR" b="1" dirty="0" err="1"/>
              <a:t>Doc</a:t>
            </a:r>
            <a:r>
              <a:rPr lang="pt-BR" b="1" dirty="0"/>
              <a:t> ID 1312352.1)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9534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Beneficios</a:t>
            </a:r>
            <a:r>
              <a:rPr lang="en-US" dirty="0"/>
              <a:t> de </a:t>
            </a:r>
            <a:r>
              <a:rPr lang="en-US" dirty="0" err="1"/>
              <a:t>Particionamento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Aumenta  disponibilidade de ambiente críticos, diminuindo tempo de manutenção, </a:t>
            </a:r>
            <a:r>
              <a:rPr lang="pt-BR" dirty="0" err="1"/>
              <a:t>recuperabilidade</a:t>
            </a:r>
            <a:r>
              <a:rPr lang="pt-BR" dirty="0"/>
              <a:t> e impacto em caso de falhas;</a:t>
            </a:r>
          </a:p>
          <a:p>
            <a:r>
              <a:rPr lang="pt-BR" dirty="0"/>
              <a:t>Facilita a administração da tabela / </a:t>
            </a:r>
            <a:r>
              <a:rPr lang="pt-BR" dirty="0" err="1"/>
              <a:t>schema</a:t>
            </a:r>
            <a:r>
              <a:rPr lang="pt-BR" dirty="0"/>
              <a:t>;</a:t>
            </a:r>
          </a:p>
          <a:p>
            <a:r>
              <a:rPr lang="pt-BR" dirty="0"/>
              <a:t>Reduz contenção em sistema OLTP (</a:t>
            </a:r>
            <a:r>
              <a:rPr lang="pt-BR" dirty="0" err="1"/>
              <a:t>Ex</a:t>
            </a:r>
            <a:r>
              <a:rPr lang="pt-BR" dirty="0"/>
              <a:t>: </a:t>
            </a:r>
            <a:r>
              <a:rPr lang="pt-BR" dirty="0" err="1"/>
              <a:t>Latch</a:t>
            </a:r>
            <a:r>
              <a:rPr lang="pt-BR" dirty="0"/>
              <a:t> Cache Buffer </a:t>
            </a:r>
            <a:r>
              <a:rPr lang="pt-BR" dirty="0" err="1"/>
              <a:t>Chains</a:t>
            </a:r>
            <a:r>
              <a:rPr lang="pt-BR" dirty="0"/>
              <a:t>);</a:t>
            </a:r>
          </a:p>
          <a:p>
            <a:r>
              <a:rPr lang="pt-BR" dirty="0"/>
              <a:t>Melhora o tempo de resposta de uma consulta, </a:t>
            </a:r>
            <a:r>
              <a:rPr lang="pt-B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OLAP</a:t>
            </a:r>
            <a:r>
              <a:rPr lang="pt-BR" dirty="0"/>
              <a:t>, acessando apenas os dados necessário para retorno da consulta. (</a:t>
            </a:r>
            <a:r>
              <a:rPr lang="pt-BR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Partition</a:t>
            </a:r>
            <a:r>
              <a:rPr lang="pt-B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Pruning</a:t>
            </a:r>
            <a:r>
              <a:rPr lang="pt-BR" dirty="0"/>
              <a:t>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3795" y="5541818"/>
            <a:ext cx="1000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MOS: Information Center: Using Partitioning in the Oracle Database (Doc ID 1551512.2)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93760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Partition</a:t>
            </a:r>
            <a:r>
              <a:rPr lang="pt-BR" dirty="0"/>
              <a:t> </a:t>
            </a:r>
            <a:r>
              <a:rPr lang="pt-BR" dirty="0" err="1"/>
              <a:t>Strategy</a:t>
            </a:r>
            <a:r>
              <a:rPr lang="pt-BR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Partition</a:t>
            </a:r>
            <a:r>
              <a:rPr lang="pt-B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Key</a:t>
            </a:r>
            <a:r>
              <a:rPr lang="pt-BR" dirty="0"/>
              <a:t> – Uma ou mais colunas a qual irá determinar a sua chave de partição, caso houver a intenção de realizar </a:t>
            </a:r>
            <a:r>
              <a:rPr lang="pt-BR" dirty="0" err="1"/>
              <a:t>partition</a:t>
            </a:r>
            <a:r>
              <a:rPr lang="pt-BR" dirty="0"/>
              <a:t> </a:t>
            </a:r>
            <a:r>
              <a:rPr lang="pt-BR" dirty="0" err="1"/>
              <a:t>pruning</a:t>
            </a:r>
            <a:r>
              <a:rPr lang="pt-BR" dirty="0"/>
              <a:t>, esta chave deve fazer parte do seu predicado das suas principais colunas!</a:t>
            </a:r>
          </a:p>
          <a:p>
            <a:r>
              <a:rPr lang="pt-BR" dirty="0"/>
              <a:t>Exemplo: Em um modelo de dados </a:t>
            </a:r>
            <a:r>
              <a:rPr lang="pt-B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Star </a:t>
            </a:r>
            <a:r>
              <a:rPr lang="pt-BR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Schema</a:t>
            </a:r>
            <a:r>
              <a:rPr lang="pt-BR" b="1" dirty="0"/>
              <a:t>,</a:t>
            </a:r>
            <a:r>
              <a:rPr lang="pt-BR" dirty="0"/>
              <a:t> as tabelas do tipo </a:t>
            </a:r>
            <a:r>
              <a:rPr lang="pt-B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fato</a:t>
            </a:r>
            <a:r>
              <a:rPr lang="pt-BR" dirty="0"/>
              <a:t> podem ser particionadas por data (</a:t>
            </a:r>
            <a:r>
              <a:rPr lang="pt-B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Dia / Mês / ano</a:t>
            </a:r>
            <a:r>
              <a:rPr lang="pt-BR" dirty="0"/>
              <a:t>), </a:t>
            </a:r>
          </a:p>
        </p:txBody>
      </p:sp>
      <p:pic>
        <p:nvPicPr>
          <p:cNvPr id="4098" name="Picture 2" descr="Esquema em estrela conceitu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2172825"/>
            <a:ext cx="4857750" cy="342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56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Partition</a:t>
            </a:r>
            <a:r>
              <a:rPr lang="pt-BR" dirty="0"/>
              <a:t> </a:t>
            </a:r>
            <a:r>
              <a:rPr lang="pt-BR" dirty="0" err="1"/>
              <a:t>Type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Range</a:t>
            </a:r>
          </a:p>
          <a:p>
            <a:pPr lvl="1"/>
            <a:r>
              <a:rPr lang="pt-BR" dirty="0"/>
              <a:t>Tipos mais comuns de partições</a:t>
            </a:r>
          </a:p>
          <a:p>
            <a:pPr lvl="1"/>
            <a:r>
              <a:rPr lang="pt-BR" dirty="0"/>
              <a:t>Tradicionalmente utilizada para data</a:t>
            </a:r>
          </a:p>
          <a:p>
            <a:pPr lvl="1"/>
            <a:r>
              <a:rPr lang="pt-BR" dirty="0"/>
              <a:t>Cada range de data é incluído em um partição</a:t>
            </a:r>
          </a:p>
          <a:p>
            <a:r>
              <a:rPr lang="pt-BR" dirty="0" err="1"/>
              <a:t>List</a:t>
            </a:r>
            <a:endParaRPr lang="pt-BR" dirty="0"/>
          </a:p>
          <a:p>
            <a:pPr lvl="1"/>
            <a:r>
              <a:rPr lang="pt-BR" dirty="0"/>
              <a:t>Permite controlar cada linha individualmente a qual partição irá pertencer</a:t>
            </a:r>
          </a:p>
          <a:p>
            <a:pPr lvl="1"/>
            <a:r>
              <a:rPr lang="pt-BR" dirty="0"/>
              <a:t>Pode ser utilizado como controle do Código da Agencia Bancária</a:t>
            </a:r>
          </a:p>
          <a:p>
            <a:r>
              <a:rPr lang="pt-BR" dirty="0" err="1"/>
              <a:t>Hash</a:t>
            </a:r>
            <a:endParaRPr lang="pt-BR" dirty="0"/>
          </a:p>
          <a:p>
            <a:pPr lvl="1"/>
            <a:r>
              <a:rPr lang="pt-BR" dirty="0"/>
              <a:t>Neste caso o dados são inseridos através de um função </a:t>
            </a:r>
            <a:r>
              <a:rPr lang="pt-BR" dirty="0" err="1"/>
              <a:t>hash</a:t>
            </a:r>
            <a:r>
              <a:rPr lang="pt-BR" dirty="0"/>
              <a:t>, neste caso irá distribuir os dados igualmente em todas as partições</a:t>
            </a:r>
          </a:p>
          <a:p>
            <a:pPr lvl="1"/>
            <a:r>
              <a:rPr lang="pt-BR" dirty="0"/>
              <a:t>Mais comumente utilizado em sistemas OLTP</a:t>
            </a:r>
          </a:p>
        </p:txBody>
      </p:sp>
    </p:spTree>
    <p:extLst>
      <p:ext uri="{BB962C8B-B14F-4D97-AF65-F5344CB8AC3E}">
        <p14:creationId xmlns:p14="http://schemas.microsoft.com/office/powerpoint/2010/main" val="10708178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Partition</a:t>
            </a:r>
            <a:r>
              <a:rPr lang="pt-BR" dirty="0"/>
              <a:t> </a:t>
            </a:r>
            <a:r>
              <a:rPr lang="pt-BR" dirty="0" err="1"/>
              <a:t>Pruning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Partition</a:t>
            </a:r>
            <a:r>
              <a:rPr lang="pt-BR" dirty="0"/>
              <a:t> </a:t>
            </a:r>
            <a:r>
              <a:rPr lang="pt-BR" dirty="0" err="1"/>
              <a:t>Pruning</a:t>
            </a:r>
            <a:r>
              <a:rPr lang="pt-BR" dirty="0"/>
              <a:t> é um método eficiente o qual o Oracle determina através do dicionário de dados qual partição contém o dado selecionado, excluindo as demais partições do acesso da query.</a:t>
            </a:r>
          </a:p>
          <a:p>
            <a:r>
              <a:rPr lang="pt-BR" dirty="0"/>
              <a:t>Fatores que podem impedir o uso de </a:t>
            </a:r>
            <a:r>
              <a:rPr lang="pt-BR" dirty="0" err="1"/>
              <a:t>Partition</a:t>
            </a:r>
            <a:r>
              <a:rPr lang="pt-BR" dirty="0"/>
              <a:t> </a:t>
            </a:r>
            <a:r>
              <a:rPr lang="pt-BR" dirty="0" err="1"/>
              <a:t>Pruning</a:t>
            </a:r>
            <a:endParaRPr lang="pt-BR" dirty="0"/>
          </a:p>
          <a:p>
            <a:pPr lvl="1"/>
            <a:r>
              <a:rPr lang="pt-BR" dirty="0"/>
              <a:t>Clausula </a:t>
            </a:r>
            <a:r>
              <a:rPr lang="pt-BR" dirty="0" err="1"/>
              <a:t>Where</a:t>
            </a:r>
            <a:r>
              <a:rPr lang="pt-BR" dirty="0"/>
              <a:t>;</a:t>
            </a:r>
          </a:p>
          <a:p>
            <a:pPr lvl="1"/>
            <a:r>
              <a:rPr lang="pt-BR" dirty="0" err="1"/>
              <a:t>Estatisticas</a:t>
            </a:r>
            <a:r>
              <a:rPr lang="pt-BR" dirty="0"/>
              <a:t>;</a:t>
            </a:r>
          </a:p>
          <a:p>
            <a:pPr lvl="1"/>
            <a:r>
              <a:rPr lang="pt-BR" dirty="0" err="1"/>
              <a:t>Indice</a:t>
            </a:r>
            <a:r>
              <a:rPr lang="pt-BR" dirty="0"/>
              <a:t> Global.</a:t>
            </a:r>
          </a:p>
        </p:txBody>
      </p:sp>
    </p:spTree>
    <p:extLst>
      <p:ext uri="{BB962C8B-B14F-4D97-AF65-F5344CB8AC3E}">
        <p14:creationId xmlns:p14="http://schemas.microsoft.com/office/powerpoint/2010/main" val="11442370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51F3-C963-4CE0-9C62-6A3976BB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Flash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7A642-AA4A-4733-9ED0-8530ED367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Dois </a:t>
            </a:r>
            <a:r>
              <a:rPr lang="en-US" dirty="0" err="1"/>
              <a:t>modelos</a:t>
            </a:r>
            <a:r>
              <a:rPr lang="en-US" dirty="0"/>
              <a:t> de utilização</a:t>
            </a:r>
          </a:p>
          <a:p>
            <a:pPr lvl="1"/>
            <a:r>
              <a:rPr lang="en-US" dirty="0"/>
              <a:t>Disk Cache (ESFC)</a:t>
            </a:r>
          </a:p>
          <a:p>
            <a:pPr lvl="1"/>
            <a:r>
              <a:rPr lang="en-US" dirty="0"/>
              <a:t>Mounted on Grid Disk para utilização pelo ASM (Somente On Premises).</a:t>
            </a:r>
          </a:p>
          <a:p>
            <a:pPr lvl="1"/>
            <a:endParaRPr lang="en-US" dirty="0"/>
          </a:p>
          <a:p>
            <a:r>
              <a:rPr lang="en-US" dirty="0"/>
              <a:t>Duas configurações</a:t>
            </a:r>
          </a:p>
          <a:p>
            <a:pPr lvl="1"/>
            <a:r>
              <a:rPr lang="en-US" dirty="0"/>
              <a:t>Write Back</a:t>
            </a:r>
          </a:p>
          <a:p>
            <a:pPr lvl="1"/>
            <a:r>
              <a:rPr lang="en-US" dirty="0"/>
              <a:t>Write 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78B8D-872A-478D-A578-E1A74B75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816" y="3831564"/>
            <a:ext cx="3658742" cy="19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660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D47F6B-3E9A-4B10-8946-E6316480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 on Data Cached on Flash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4F40E7-AF1C-490D-881A-A14D2FBF65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3240" y="2076450"/>
            <a:ext cx="3119146" cy="444901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97E194-C820-40FC-AF7D-FB7A514AC6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Em</a:t>
            </a:r>
            <a:r>
              <a:rPr lang="en-US" dirty="0"/>
              <a:t> termos </a:t>
            </a:r>
            <a:r>
              <a:rPr lang="en-US" dirty="0" err="1"/>
              <a:t>gerais</a:t>
            </a:r>
            <a:r>
              <a:rPr lang="en-US" dirty="0"/>
              <a:t> o Flash Cache funciona </a:t>
            </a:r>
            <a:r>
              <a:rPr lang="en-US" dirty="0" err="1"/>
              <a:t>como</a:t>
            </a:r>
            <a:r>
              <a:rPr lang="en-US" dirty="0"/>
              <a:t> um Storage Multi Tier, onde </a:t>
            </a:r>
            <a:r>
              <a:rPr lang="en-US" dirty="0" err="1"/>
              <a:t>os</a:t>
            </a:r>
            <a:r>
              <a:rPr lang="en-US" dirty="0"/>
              <a:t> dados mais </a:t>
            </a:r>
            <a:r>
              <a:rPr lang="en-US" dirty="0" err="1"/>
              <a:t>acessados</a:t>
            </a:r>
            <a:r>
              <a:rPr lang="en-US" dirty="0"/>
              <a:t> </a:t>
            </a:r>
            <a:r>
              <a:rPr lang="en-US" dirty="0" err="1"/>
              <a:t>ficam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camadas</a:t>
            </a:r>
            <a:r>
              <a:rPr lang="en-US" dirty="0"/>
              <a:t> mais </a:t>
            </a:r>
            <a:r>
              <a:rPr lang="en-US" dirty="0" err="1"/>
              <a:t>nobres</a:t>
            </a:r>
            <a:r>
              <a:rPr lang="en-US" dirty="0"/>
              <a:t> do Storage.</a:t>
            </a:r>
          </a:p>
          <a:p>
            <a:r>
              <a:rPr lang="en-US" dirty="0"/>
              <a:t>Quando um </a:t>
            </a:r>
            <a:r>
              <a:rPr lang="en-US" dirty="0" err="1"/>
              <a:t>acesso</a:t>
            </a:r>
            <a:r>
              <a:rPr lang="en-US" dirty="0"/>
              <a:t> de leitura é </a:t>
            </a:r>
            <a:r>
              <a:rPr lang="en-US" dirty="0" err="1"/>
              <a:t>requisitado</a:t>
            </a:r>
            <a:r>
              <a:rPr lang="en-US" dirty="0"/>
              <a:t> para o Storage, o </a:t>
            </a:r>
            <a:r>
              <a:rPr lang="en-US" dirty="0" err="1"/>
              <a:t>cellsrv</a:t>
            </a:r>
            <a:r>
              <a:rPr lang="en-US" dirty="0"/>
              <a:t> verifica se o dado se encontra no Flash, caso esteja o IO é feito </a:t>
            </a:r>
            <a:r>
              <a:rPr lang="en-US" dirty="0" err="1"/>
              <a:t>direto</a:t>
            </a:r>
            <a:r>
              <a:rPr lang="en-US" dirty="0"/>
              <a:t> no Flash Cache e </a:t>
            </a:r>
            <a:r>
              <a:rPr lang="en-US" dirty="0" err="1"/>
              <a:t>devolvido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solicitante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782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7A967-EB47-4B85-967A-126E62D5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X8-8 Family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166654-CC61-4C94-AA6C-6B7C5BC6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186207"/>
            <a:ext cx="10353675" cy="1495235"/>
          </a:xfrm>
        </p:spPr>
      </p:pic>
    </p:spTree>
    <p:extLst>
      <p:ext uri="{BB962C8B-B14F-4D97-AF65-F5344CB8AC3E}">
        <p14:creationId xmlns:p14="http://schemas.microsoft.com/office/powerpoint/2010/main" val="40887142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C43D-7455-4DFC-97B0-6110B782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 on Data </a:t>
            </a:r>
            <a:r>
              <a:rPr lang="en-US" dirty="0" err="1"/>
              <a:t>uncached</a:t>
            </a:r>
            <a:r>
              <a:rPr lang="en-US" dirty="0"/>
              <a:t>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A620C-3647-43E2-A556-8F7D4B4D25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Caso o dado solicitado não esteja </a:t>
            </a:r>
            <a:r>
              <a:rPr lang="en-US" dirty="0" err="1"/>
              <a:t>em</a:t>
            </a:r>
            <a:r>
              <a:rPr lang="en-US" dirty="0"/>
              <a:t> cache, a </a:t>
            </a:r>
            <a:r>
              <a:rPr lang="en-US" dirty="0" err="1"/>
              <a:t>requisição</a:t>
            </a:r>
            <a:r>
              <a:rPr lang="en-US" dirty="0"/>
              <a:t> é </a:t>
            </a:r>
            <a:r>
              <a:rPr lang="en-US" dirty="0" err="1"/>
              <a:t>respondida</a:t>
            </a:r>
            <a:r>
              <a:rPr lang="en-US" dirty="0"/>
              <a:t> então no disco, </a:t>
            </a:r>
            <a:r>
              <a:rPr lang="en-US" dirty="0" err="1"/>
              <a:t>devolvida</a:t>
            </a:r>
            <a:r>
              <a:rPr lang="en-US" dirty="0"/>
              <a:t> para o </a:t>
            </a:r>
            <a:r>
              <a:rPr lang="en-US" dirty="0" err="1"/>
              <a:t>solicitante</a:t>
            </a:r>
            <a:r>
              <a:rPr lang="en-US" dirty="0"/>
              <a:t>, </a:t>
            </a:r>
            <a:r>
              <a:rPr lang="en-US" dirty="0" err="1"/>
              <a:t>avaliada</a:t>
            </a:r>
            <a:r>
              <a:rPr lang="en-US" dirty="0"/>
              <a:t> e </a:t>
            </a:r>
            <a:r>
              <a:rPr lang="en-US" dirty="0" err="1"/>
              <a:t>inserida</a:t>
            </a:r>
            <a:r>
              <a:rPr lang="en-US" dirty="0"/>
              <a:t> no Flash Cache caso necessário.</a:t>
            </a:r>
          </a:p>
          <a:p>
            <a:r>
              <a:rPr lang="en-US" dirty="0"/>
              <a:t>Flash Cache Hit tem um </a:t>
            </a:r>
            <a:r>
              <a:rPr lang="en-US" dirty="0" err="1"/>
              <a:t>grande</a:t>
            </a:r>
            <a:r>
              <a:rPr lang="en-US" dirty="0"/>
              <a:t> impacto positivo </a:t>
            </a:r>
            <a:r>
              <a:rPr lang="en-US" dirty="0" err="1"/>
              <a:t>em</a:t>
            </a:r>
            <a:r>
              <a:rPr lang="en-US" dirty="0"/>
              <a:t> Single Block Reads and Table Scans (Not Full Table Scan).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324C2C0-E128-4F7E-AB52-B8981902FA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3851" y="2076450"/>
            <a:ext cx="3340402" cy="4543272"/>
          </a:xfrm>
        </p:spPr>
      </p:pic>
    </p:spTree>
    <p:extLst>
      <p:ext uri="{BB962C8B-B14F-4D97-AF65-F5344CB8AC3E}">
        <p14:creationId xmlns:p14="http://schemas.microsoft.com/office/powerpoint/2010/main" val="31242917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8BC4-C411-46FB-AF1A-F82ADF39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Cache Write – Write-through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ECD9E1-414F-4C1F-9209-CA7625F5E1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8073" y="2076450"/>
            <a:ext cx="3172251" cy="442735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3B72E-A31F-4C13-9011-05C6DF881F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Default Method</a:t>
            </a:r>
          </a:p>
          <a:p>
            <a:r>
              <a:rPr lang="en-US" dirty="0"/>
              <a:t>Neste </a:t>
            </a:r>
            <a:r>
              <a:rPr lang="en-US" dirty="0" err="1"/>
              <a:t>metodo</a:t>
            </a:r>
            <a:r>
              <a:rPr lang="en-US" dirty="0"/>
              <a:t> quando é solicitado a </a:t>
            </a:r>
            <a:r>
              <a:rPr lang="en-US" dirty="0" err="1"/>
              <a:t>escrita</a:t>
            </a:r>
            <a:r>
              <a:rPr lang="en-US" dirty="0"/>
              <a:t> </a:t>
            </a:r>
            <a:r>
              <a:rPr lang="en-US" dirty="0" err="1"/>
              <a:t>persistente</a:t>
            </a:r>
            <a:r>
              <a:rPr lang="en-US" dirty="0"/>
              <a:t> pelo banco de dados, o </a:t>
            </a:r>
            <a:r>
              <a:rPr lang="en-US" dirty="0" err="1"/>
              <a:t>storacell</a:t>
            </a:r>
            <a:r>
              <a:rPr lang="en-US" dirty="0"/>
              <a:t> </a:t>
            </a:r>
            <a:r>
              <a:rPr lang="en-US" dirty="0" err="1"/>
              <a:t>primeiramente</a:t>
            </a:r>
            <a:r>
              <a:rPr lang="en-US" dirty="0"/>
              <a:t> </a:t>
            </a:r>
            <a:r>
              <a:rPr lang="en-US" dirty="0" err="1"/>
              <a:t>escreve</a:t>
            </a:r>
            <a:r>
              <a:rPr lang="en-US" dirty="0"/>
              <a:t> o IO no Disco </a:t>
            </a:r>
            <a:r>
              <a:rPr lang="en-US" dirty="0" err="1"/>
              <a:t>Rigido</a:t>
            </a:r>
            <a:r>
              <a:rPr lang="en-US" dirty="0"/>
              <a:t>, e devolve o acknowledge do IO para o DB.</a:t>
            </a:r>
          </a:p>
          <a:p>
            <a:r>
              <a:rPr lang="en-US" dirty="0"/>
              <a:t>Caso o software do Exadata </a:t>
            </a:r>
            <a:r>
              <a:rPr lang="en-US" dirty="0" err="1"/>
              <a:t>entenda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objeto pode ser </a:t>
            </a:r>
            <a:r>
              <a:rPr lang="en-US" dirty="0" err="1"/>
              <a:t>reutilizado</a:t>
            </a:r>
            <a:r>
              <a:rPr lang="en-US" dirty="0"/>
              <a:t> no futuro, ele também </a:t>
            </a:r>
            <a:r>
              <a:rPr lang="en-US" dirty="0" err="1"/>
              <a:t>escreve</a:t>
            </a:r>
            <a:r>
              <a:rPr lang="en-US" dirty="0"/>
              <a:t> no Flash Cache.</a:t>
            </a:r>
          </a:p>
        </p:txBody>
      </p:sp>
    </p:spTree>
    <p:extLst>
      <p:ext uri="{BB962C8B-B14F-4D97-AF65-F5344CB8AC3E}">
        <p14:creationId xmlns:p14="http://schemas.microsoft.com/office/powerpoint/2010/main" val="887114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21F8-E8F1-4CF5-9FAA-21059360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Cache Write – Write-back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99FE2A-68BE-4C1B-B91B-AFA6992A80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1296" y="2076450"/>
            <a:ext cx="3166694" cy="449699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5E5C8-68F1-4C67-9073-1D61CBAE50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Quando </a:t>
            </a:r>
            <a:r>
              <a:rPr lang="en-US" dirty="0" err="1"/>
              <a:t>habilitado</a:t>
            </a:r>
            <a:r>
              <a:rPr lang="en-US" dirty="0"/>
              <a:t> o Flash Cache com Write-back, quando alguma operação de </a:t>
            </a:r>
            <a:r>
              <a:rPr lang="en-US" dirty="0" err="1"/>
              <a:t>escrita</a:t>
            </a:r>
            <a:r>
              <a:rPr lang="en-US" dirty="0"/>
              <a:t> é </a:t>
            </a:r>
            <a:r>
              <a:rPr lang="en-US" dirty="0" err="1"/>
              <a:t>executada</a:t>
            </a:r>
            <a:r>
              <a:rPr lang="en-US" dirty="0"/>
              <a:t>, o acknowledge do IO é </a:t>
            </a:r>
            <a:r>
              <a:rPr lang="en-US" dirty="0" err="1"/>
              <a:t>devolvido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requisitante</a:t>
            </a:r>
            <a:r>
              <a:rPr lang="en-US" dirty="0"/>
              <a:t> assim que é </a:t>
            </a:r>
            <a:r>
              <a:rPr lang="en-US" dirty="0" err="1"/>
              <a:t>escrito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Flash.</a:t>
            </a:r>
          </a:p>
          <a:p>
            <a:r>
              <a:rPr lang="en-US" dirty="0"/>
              <a:t>O dados somente é </a:t>
            </a:r>
            <a:r>
              <a:rPr lang="en-US" dirty="0" err="1"/>
              <a:t>persistido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spinning disk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rotinas</a:t>
            </a:r>
            <a:r>
              <a:rPr lang="en-US" dirty="0"/>
              <a:t> “Batch” após um </a:t>
            </a:r>
            <a:r>
              <a:rPr lang="en-US" dirty="0" err="1"/>
              <a:t>periodo</a:t>
            </a:r>
            <a:r>
              <a:rPr lang="en-US" dirty="0"/>
              <a:t> X o Exadata </a:t>
            </a:r>
            <a:r>
              <a:rPr lang="en-US" dirty="0" err="1"/>
              <a:t>escreve</a:t>
            </a:r>
            <a:r>
              <a:rPr lang="en-US" dirty="0"/>
              <a:t> o dado </a:t>
            </a:r>
            <a:r>
              <a:rPr lang="en-US" dirty="0" err="1"/>
              <a:t>em</a:t>
            </a:r>
            <a:r>
              <a:rPr lang="en-US" dirty="0"/>
              <a:t> disco.</a:t>
            </a:r>
          </a:p>
        </p:txBody>
      </p:sp>
    </p:spTree>
    <p:extLst>
      <p:ext uri="{BB962C8B-B14F-4D97-AF65-F5344CB8AC3E}">
        <p14:creationId xmlns:p14="http://schemas.microsoft.com/office/powerpoint/2010/main" val="34197615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C729-A478-4D08-9681-F45209B8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Flash Logs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523CB2-BEBC-4B47-B2F8-6BEDE9BEBC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1629" y="2076450"/>
            <a:ext cx="3099255" cy="44610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61DED-DD99-4C35-A515-2339EC3E93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Tem </a:t>
            </a:r>
            <a:r>
              <a:rPr lang="en-US" dirty="0" err="1"/>
              <a:t>como</a:t>
            </a:r>
            <a:r>
              <a:rPr lang="en-US" dirty="0"/>
              <a:t> objetivo principal </a:t>
            </a:r>
            <a:r>
              <a:rPr lang="en-US" dirty="0" err="1"/>
              <a:t>otimizar</a:t>
            </a:r>
            <a:r>
              <a:rPr lang="en-US" dirty="0"/>
              <a:t> a </a:t>
            </a:r>
            <a:r>
              <a:rPr lang="en-US" dirty="0" err="1"/>
              <a:t>escrita</a:t>
            </a:r>
            <a:r>
              <a:rPr lang="en-US" dirty="0"/>
              <a:t> do log writer.</a:t>
            </a:r>
          </a:p>
          <a:p>
            <a:r>
              <a:rPr lang="en-US" dirty="0"/>
              <a:t>Esta feature traz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benificios</a:t>
            </a:r>
            <a:r>
              <a:rPr lang="en-US" dirty="0"/>
              <a:t> para sistemas </a:t>
            </a:r>
            <a:r>
              <a:rPr lang="en-US" dirty="0" err="1"/>
              <a:t>criticos</a:t>
            </a:r>
            <a:r>
              <a:rPr lang="en-US" dirty="0"/>
              <a:t> com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latencia</a:t>
            </a:r>
            <a:r>
              <a:rPr lang="en-US" dirty="0"/>
              <a:t> de IO, tipos de sistemas OLTP </a:t>
            </a:r>
            <a:r>
              <a:rPr lang="en-US" dirty="0" err="1"/>
              <a:t>transacionais</a:t>
            </a:r>
            <a:r>
              <a:rPr lang="en-US" dirty="0"/>
              <a:t>. </a:t>
            </a:r>
          </a:p>
          <a:p>
            <a:r>
              <a:rPr lang="en-US" dirty="0"/>
              <a:t>Através do Smart Flash Logs o </a:t>
            </a:r>
            <a:r>
              <a:rPr lang="en-US" dirty="0" err="1"/>
              <a:t>CellSrv</a:t>
            </a:r>
            <a:r>
              <a:rPr lang="en-US" dirty="0"/>
              <a:t> </a:t>
            </a:r>
            <a:r>
              <a:rPr lang="en-US" dirty="0" err="1"/>
              <a:t>solicita</a:t>
            </a:r>
            <a:r>
              <a:rPr lang="en-US" dirty="0"/>
              <a:t> o IO </a:t>
            </a:r>
            <a:r>
              <a:rPr lang="en-US" dirty="0" err="1"/>
              <a:t>em</a:t>
            </a:r>
            <a:r>
              <a:rPr lang="en-US" dirty="0"/>
              <a:t> parallel para o Flash e Disco, assim que </a:t>
            </a:r>
            <a:r>
              <a:rPr lang="en-US" dirty="0" err="1"/>
              <a:t>obtiver</a:t>
            </a:r>
            <a:r>
              <a:rPr lang="en-US" dirty="0"/>
              <a:t> a primeiro resposta o Ack do IO é </a:t>
            </a:r>
            <a:r>
              <a:rPr lang="en-US" dirty="0" err="1"/>
              <a:t>devolvido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LGWR.</a:t>
            </a:r>
          </a:p>
          <a:p>
            <a:r>
              <a:rPr lang="en-US" dirty="0"/>
              <a:t>Vale observer se </a:t>
            </a:r>
            <a:r>
              <a:rPr lang="en-US" dirty="0" err="1"/>
              <a:t>houver</a:t>
            </a:r>
            <a:r>
              <a:rPr lang="en-US" dirty="0"/>
              <a:t> outliers ou </a:t>
            </a:r>
            <a:r>
              <a:rPr lang="en-US" dirty="0" err="1"/>
              <a:t>saturação</a:t>
            </a:r>
            <a:r>
              <a:rPr lang="en-US" dirty="0"/>
              <a:t> da Flash o IO pode ser </a:t>
            </a:r>
            <a:r>
              <a:rPr lang="en-US" dirty="0" err="1"/>
              <a:t>respodido</a:t>
            </a:r>
            <a:r>
              <a:rPr lang="en-US" dirty="0"/>
              <a:t> pelo disco mais rápido que pelo Flash Card.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088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3B7E-11D9-4788-B31D-8F0C5953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Controlando</a:t>
            </a:r>
            <a:r>
              <a:rPr lang="en-US" dirty="0"/>
              <a:t> o uso do Flash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E5775-1C87-426A-9D3A-8D8086BE19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Em</a:t>
            </a:r>
            <a:r>
              <a:rPr lang="en-US" dirty="0"/>
              <a:t> termos </a:t>
            </a:r>
            <a:r>
              <a:rPr lang="en-US" dirty="0" err="1"/>
              <a:t>gerais</a:t>
            </a:r>
            <a:r>
              <a:rPr lang="en-US" dirty="0"/>
              <a:t>, o Exadata possui </a:t>
            </a:r>
            <a:r>
              <a:rPr lang="en-US" dirty="0" err="1"/>
              <a:t>autonomia</a:t>
            </a:r>
            <a:r>
              <a:rPr lang="en-US" dirty="0"/>
              <a:t> e </a:t>
            </a:r>
            <a:r>
              <a:rPr lang="en-US" dirty="0" err="1"/>
              <a:t>inteligencia</a:t>
            </a:r>
            <a:r>
              <a:rPr lang="en-US" dirty="0"/>
              <a:t> para </a:t>
            </a:r>
            <a:r>
              <a:rPr lang="en-US" dirty="0" err="1"/>
              <a:t>gerenciar</a:t>
            </a:r>
            <a:r>
              <a:rPr lang="en-US" dirty="0"/>
              <a:t> e </a:t>
            </a:r>
            <a:r>
              <a:rPr lang="en-US" dirty="0" err="1"/>
              <a:t>decidir</a:t>
            </a:r>
            <a:r>
              <a:rPr lang="en-US" dirty="0"/>
              <a:t> quais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melhores para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hospedado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Flash cache, porém temos a possibilidade de </a:t>
            </a:r>
            <a:r>
              <a:rPr lang="en-US" dirty="0" err="1"/>
              <a:t>incluir</a:t>
            </a:r>
            <a:r>
              <a:rPr lang="en-US" dirty="0"/>
              <a:t> manualmente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que </a:t>
            </a:r>
            <a:r>
              <a:rPr lang="en-US" dirty="0" err="1"/>
              <a:t>fazem</a:t>
            </a:r>
            <a:r>
              <a:rPr lang="en-US" dirty="0"/>
              <a:t> </a:t>
            </a:r>
            <a:r>
              <a:rPr lang="en-US" dirty="0" err="1"/>
              <a:t>sentido</a:t>
            </a:r>
            <a:r>
              <a:rPr lang="en-US" dirty="0"/>
              <a:t> </a:t>
            </a:r>
            <a:r>
              <a:rPr lang="en-US" dirty="0" err="1"/>
              <a:t>estarem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Flash Cache. </a:t>
            </a:r>
            <a:r>
              <a:rPr lang="pt-BR" dirty="0"/>
              <a:t>Para isso deve ser utilizado o atributo </a:t>
            </a:r>
            <a:r>
              <a:rPr lang="pt-BR" dirty="0" err="1"/>
              <a:t>fisico</a:t>
            </a:r>
            <a:r>
              <a:rPr lang="pt-BR" dirty="0"/>
              <a:t> </a:t>
            </a:r>
            <a:r>
              <a:rPr lang="pt-B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CELL_FLASH_CACHE </a:t>
            </a:r>
            <a:r>
              <a:rPr lang="pt-BR" dirty="0"/>
              <a:t>de um segmento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3E488F-06A4-4002-9E64-4FED247ECF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70636" y="2076450"/>
            <a:ext cx="6318442" cy="2172770"/>
          </a:xfr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632F611-8A00-4E4F-BA7A-B0FEE005C2CE}"/>
              </a:ext>
            </a:extLst>
          </p:cNvPr>
          <p:cNvSpPr/>
          <p:nvPr/>
        </p:nvSpPr>
        <p:spPr>
          <a:xfrm>
            <a:off x="5770635" y="4861029"/>
            <a:ext cx="4111595" cy="1162265"/>
          </a:xfrm>
          <a:prstGeom prst="wedgeRectCallout">
            <a:avLst>
              <a:gd name="adj1" fmla="val -24515"/>
              <a:gd name="adj2" fmla="val -888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Clausula </a:t>
            </a:r>
            <a:r>
              <a:rPr lang="en-US" dirty="0" err="1"/>
              <a:t>Cell_flash_cache</a:t>
            </a:r>
            <a:r>
              <a:rPr lang="en-US" dirty="0"/>
              <a:t> keep faz com que o objeto seja </a:t>
            </a:r>
            <a:r>
              <a:rPr lang="en-US" dirty="0" err="1"/>
              <a:t>influenciado</a:t>
            </a:r>
            <a:r>
              <a:rPr lang="en-US" dirty="0"/>
              <a:t> a </a:t>
            </a:r>
            <a:r>
              <a:rPr lang="en-US" dirty="0" err="1"/>
              <a:t>permanecer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Flash Cache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049588-87ED-45BF-928B-F04956D815CD}"/>
              </a:ext>
            </a:extLst>
          </p:cNvPr>
          <p:cNvSpPr/>
          <p:nvPr/>
        </p:nvSpPr>
        <p:spPr>
          <a:xfrm>
            <a:off x="8237989" y="2076450"/>
            <a:ext cx="1778466" cy="262156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374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48F7-D474-4A3B-BAF2-C10C0AEF9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Flash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F1019-B250-4933-A2EA-EBE3DBAD5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920" y="2076450"/>
            <a:ext cx="5732207" cy="4475352"/>
          </a:xfrm>
        </p:spPr>
        <p:txBody>
          <a:bodyPr>
            <a:normAutofit fontScale="92500"/>
          </a:bodyPr>
          <a:lstStyle/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select </a:t>
            </a:r>
            <a:r>
              <a:rPr lang="en-US" sz="1100" b="0" i="0" u="none" strike="noStrike" baseline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</a:t>
            </a: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name, value from </a:t>
            </a:r>
            <a:r>
              <a:rPr lang="en-US" sz="1100" b="0" i="0" u="none" strike="noStrike" baseline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v$sesstat</a:t>
            </a: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natural join </a:t>
            </a:r>
            <a:r>
              <a:rPr lang="en-US" sz="1100" b="0" i="0" u="none" strike="noStrike" baseline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v$statname</a:t>
            </a:r>
            <a:endParaRPr lang="en-US" sz="1100" b="0" i="0" u="none" strike="noStrike" baseline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where </a:t>
            </a:r>
            <a:r>
              <a:rPr lang="en-US" sz="1100" b="0" i="0" u="none" strike="noStrike" baseline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</a:t>
            </a: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(264)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name in (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'cell physical IO bytes eligible for predicate offload',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'cell flash cache read hits',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'cell overwrites in flash cache',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'cell partial writes in flash cache',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'cell physical IO bytes saved by storage index',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'cell writes to flash cache',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'physical read IO requests',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'physical read bytes',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'physical read requests optimized’,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'physical read total bytes optimized',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'physical write requests optimized',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'physical write total bytes optimized')</a:t>
            </a:r>
          </a:p>
          <a:p>
            <a:pPr marL="36900" indent="0" algn="l">
              <a:buNone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order by name;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E35E96-E420-469C-82C7-715697C975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0675" y="2076449"/>
            <a:ext cx="5732207" cy="2067729"/>
          </a:xfr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522AC50-3C15-4392-A0B7-BCC6EE143633}"/>
              </a:ext>
            </a:extLst>
          </p:cNvPr>
          <p:cNvSpPr/>
          <p:nvPr/>
        </p:nvSpPr>
        <p:spPr>
          <a:xfrm>
            <a:off x="6090675" y="4521415"/>
            <a:ext cx="5732207" cy="2030387"/>
          </a:xfrm>
          <a:prstGeom prst="wedgeRectCallout">
            <a:avLst>
              <a:gd name="adj1" fmla="val -22759"/>
              <a:gd name="adj2" fmla="val -65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read IO requests – Total IO</a:t>
            </a:r>
          </a:p>
          <a:p>
            <a:pPr algn="ctr"/>
            <a:r>
              <a:rPr lang="en-US" dirty="0"/>
              <a:t>physical read requests optimized – Total IO Flash Cache</a:t>
            </a:r>
          </a:p>
          <a:p>
            <a:pPr algn="ctr"/>
            <a:r>
              <a:rPr lang="en-US" dirty="0"/>
              <a:t>Formula</a:t>
            </a:r>
          </a:p>
          <a:p>
            <a:pPr algn="ctr"/>
            <a:r>
              <a:rPr lang="en-US" dirty="0"/>
              <a:t>% OPT do Flash Cache = (physical read requests optimized  / physical read IO requests )</a:t>
            </a:r>
          </a:p>
          <a:p>
            <a:pPr algn="ctr"/>
            <a:r>
              <a:rPr lang="en-US" dirty="0"/>
              <a:t>23364 / 23365 = 99%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7B0C6-C1B9-4E4A-8824-85B636DF2D4D}"/>
              </a:ext>
            </a:extLst>
          </p:cNvPr>
          <p:cNvSpPr/>
          <p:nvPr/>
        </p:nvSpPr>
        <p:spPr>
          <a:xfrm>
            <a:off x="6568580" y="3523446"/>
            <a:ext cx="5083728" cy="169808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9991D-DEC0-4FCF-93CC-AAF053829C46}"/>
              </a:ext>
            </a:extLst>
          </p:cNvPr>
          <p:cNvSpPr/>
          <p:nvPr/>
        </p:nvSpPr>
        <p:spPr>
          <a:xfrm>
            <a:off x="6568580" y="3214028"/>
            <a:ext cx="5083728" cy="169808"/>
          </a:xfrm>
          <a:prstGeom prst="rect">
            <a:avLst/>
          </a:prstGeom>
          <a:solidFill>
            <a:srgbClr val="CC830E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004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EC57-B756-477B-8C32-BFE66A30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6D6A00-E6E0-4932-BCCA-886AEF218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Deployment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Feature</a:t>
            </a:r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630319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489E-5270-49DD-A17C-3E3F51CB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Exadata Report on AWR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86D2B-4A77-4F2A-840F-60AAD44A3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 Suporte </a:t>
            </a:r>
            <a:r>
              <a:rPr lang="en-US" dirty="0" err="1"/>
              <a:t>ao</a:t>
            </a:r>
            <a:r>
              <a:rPr lang="en-US" dirty="0"/>
              <a:t> Exadata no AWR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introduzido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versão 12.1.0.2.0 do DB Software e 12.1.0.2.1.0 do Exadata;</a:t>
            </a:r>
          </a:p>
          <a:p>
            <a:r>
              <a:rPr lang="en-US" dirty="0"/>
              <a:t>Através do AWR o DBA / DMA tem acessos as </a:t>
            </a:r>
            <a:r>
              <a:rPr lang="en-US" dirty="0" err="1"/>
              <a:t>mesmas</a:t>
            </a:r>
            <a:r>
              <a:rPr lang="en-US" dirty="0"/>
              <a:t> informações que </a:t>
            </a:r>
            <a:r>
              <a:rPr lang="en-US" dirty="0" err="1"/>
              <a:t>eram</a:t>
            </a:r>
            <a:r>
              <a:rPr lang="en-US" dirty="0"/>
              <a:t> </a:t>
            </a:r>
            <a:r>
              <a:rPr lang="en-US" dirty="0" err="1"/>
              <a:t>coletadas</a:t>
            </a:r>
            <a:r>
              <a:rPr lang="en-US" dirty="0"/>
              <a:t> a partir do Storage Cell;</a:t>
            </a:r>
          </a:p>
          <a:p>
            <a:r>
              <a:rPr lang="en-US" dirty="0"/>
              <a:t>Estes relatório </a:t>
            </a:r>
            <a:r>
              <a:rPr lang="en-US" dirty="0" err="1"/>
              <a:t>são</a:t>
            </a:r>
            <a:r>
              <a:rPr lang="en-US" dirty="0"/>
              <a:t> especialmente </a:t>
            </a:r>
            <a:r>
              <a:rPr lang="en-US" dirty="0" err="1"/>
              <a:t>utéis</a:t>
            </a:r>
            <a:r>
              <a:rPr lang="en-US" dirty="0"/>
              <a:t> no delivery com </a:t>
            </a:r>
            <a:r>
              <a:rPr lang="en-US" dirty="0" err="1"/>
              <a:t>escopo</a:t>
            </a:r>
            <a:r>
              <a:rPr lang="en-US" dirty="0"/>
              <a:t> de cloud, </a:t>
            </a:r>
            <a:r>
              <a:rPr lang="en-US" dirty="0" err="1"/>
              <a:t>ExaCC</a:t>
            </a:r>
            <a:r>
              <a:rPr lang="en-US" dirty="0"/>
              <a:t> e </a:t>
            </a:r>
            <a:r>
              <a:rPr lang="en-US" dirty="0" err="1"/>
              <a:t>ExaCS</a:t>
            </a:r>
            <a:r>
              <a:rPr lang="en-US" dirty="0"/>
              <a:t>, quando não há o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direto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Storage Tier;</a:t>
            </a:r>
          </a:p>
          <a:p>
            <a:r>
              <a:rPr lang="en-US" dirty="0"/>
              <a:t>A função de Exadata esta apenas disponível com </a:t>
            </a:r>
            <a:r>
              <a:rPr lang="en-US" dirty="0" err="1"/>
              <a:t>os</a:t>
            </a:r>
            <a:r>
              <a:rPr lang="en-US" dirty="0"/>
              <a:t> reports </a:t>
            </a:r>
            <a:r>
              <a:rPr lang="en-US" dirty="0" err="1"/>
              <a:t>em</a:t>
            </a:r>
            <a:r>
              <a:rPr lang="en-US" dirty="0"/>
              <a:t> HTML, e não </a:t>
            </a:r>
            <a:r>
              <a:rPr lang="en-US" dirty="0" err="1"/>
              <a:t>substituem</a:t>
            </a:r>
            <a:r>
              <a:rPr lang="en-US" dirty="0"/>
              <a:t> a necessidade da </a:t>
            </a:r>
            <a:r>
              <a:rPr lang="en-US" dirty="0" err="1"/>
              <a:t>analise</a:t>
            </a:r>
            <a:r>
              <a:rPr lang="en-US" dirty="0"/>
              <a:t> do Database,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métricas</a:t>
            </a:r>
            <a:r>
              <a:rPr lang="en-US" dirty="0"/>
              <a:t> </a:t>
            </a:r>
            <a:r>
              <a:rPr lang="en-US" dirty="0" err="1"/>
              <a:t>complementarem</a:t>
            </a:r>
            <a:r>
              <a:rPr lang="en-US" dirty="0"/>
              <a:t> que </a:t>
            </a:r>
            <a:r>
              <a:rPr lang="en-US" dirty="0" err="1"/>
              <a:t>auxiliam</a:t>
            </a:r>
            <a:r>
              <a:rPr lang="en-US" dirty="0"/>
              <a:t> a determiner a causa de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8074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292CB-3FE0-4FCB-8C07-940EA0BB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Neighbor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C9375-F34C-43EB-96DC-245E1C4E7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667" y="2076450"/>
            <a:ext cx="9647141" cy="3714750"/>
          </a:xfr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C92EF44-F6C6-4B86-80DC-3E2759B07F0D}"/>
              </a:ext>
            </a:extLst>
          </p:cNvPr>
          <p:cNvSpPr/>
          <p:nvPr/>
        </p:nvSpPr>
        <p:spPr>
          <a:xfrm>
            <a:off x="7867882" y="1866900"/>
            <a:ext cx="4111595" cy="1162265"/>
          </a:xfrm>
          <a:prstGeom prst="wedgeRectCallout">
            <a:avLst>
              <a:gd name="adj1" fmla="val -110004"/>
              <a:gd name="adj2" fmla="val 77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 util especialmente </a:t>
            </a:r>
            <a:r>
              <a:rPr lang="en-US" dirty="0" err="1"/>
              <a:t>em</a:t>
            </a:r>
            <a:r>
              <a:rPr lang="en-US" dirty="0"/>
              <a:t> ambiente Cloud um Exadata pode ser </a:t>
            </a:r>
            <a:r>
              <a:rPr lang="en-US" dirty="0" err="1"/>
              <a:t>compartilhado</a:t>
            </a:r>
            <a:r>
              <a:rPr lang="en-US" dirty="0"/>
              <a:t> com mais de um database, mostra </a:t>
            </a:r>
            <a:r>
              <a:rPr lang="en-US" dirty="0" err="1"/>
              <a:t>os</a:t>
            </a:r>
            <a:r>
              <a:rPr lang="en-US" dirty="0"/>
              <a:t> top 10 Databases </a:t>
            </a:r>
            <a:r>
              <a:rPr lang="en-US" dirty="0" err="1"/>
              <a:t>em</a:t>
            </a:r>
            <a:r>
              <a:rPr lang="en-US" dirty="0"/>
              <a:t> IOPS e </a:t>
            </a:r>
            <a:r>
              <a:rPr lang="en-US" dirty="0" err="1"/>
              <a:t>Trouhgput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992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14EC-67D7-471B-8B06-EAA7B569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Trabalho </a:t>
            </a:r>
            <a:r>
              <a:rPr lang="en-US" dirty="0" err="1"/>
              <a:t>Desbalanceada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7051-688E-42A9-B8C7-7CACC0828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525686"/>
          </a:xfrm>
        </p:spPr>
        <p:txBody>
          <a:bodyPr>
            <a:normAutofit/>
          </a:bodyPr>
          <a:lstStyle/>
          <a:p>
            <a:r>
              <a:rPr lang="en-US" dirty="0"/>
              <a:t>A configuração do Exadata é feita de forma totalmente </a:t>
            </a:r>
            <a:r>
              <a:rPr lang="en-US" dirty="0" err="1"/>
              <a:t>homolenea</a:t>
            </a:r>
            <a:r>
              <a:rPr lang="en-US" dirty="0"/>
              <a:t> e </a:t>
            </a:r>
            <a:r>
              <a:rPr lang="en-US" dirty="0" err="1"/>
              <a:t>espelhada</a:t>
            </a:r>
            <a:r>
              <a:rPr lang="en-US" dirty="0"/>
              <a:t>, </a:t>
            </a:r>
            <a:r>
              <a:rPr lang="en-US" dirty="0" err="1"/>
              <a:t>portanto</a:t>
            </a:r>
            <a:r>
              <a:rPr lang="en-US" dirty="0"/>
              <a:t> se temos 12 spinning disks </a:t>
            </a:r>
            <a:r>
              <a:rPr lang="en-US" dirty="0" err="1"/>
              <a:t>em</a:t>
            </a:r>
            <a:r>
              <a:rPr lang="en-US" dirty="0"/>
              <a:t> um Storage Cell, é </a:t>
            </a:r>
            <a:r>
              <a:rPr lang="en-US" dirty="0" err="1"/>
              <a:t>correto</a:t>
            </a:r>
            <a:r>
              <a:rPr lang="en-US" dirty="0"/>
              <a:t> </a:t>
            </a:r>
            <a:r>
              <a:rPr lang="en-US" dirty="0" err="1"/>
              <a:t>pensar</a:t>
            </a:r>
            <a:r>
              <a:rPr lang="en-US" dirty="0"/>
              <a:t> que todos </a:t>
            </a:r>
            <a:r>
              <a:rPr lang="en-US" dirty="0" err="1"/>
              <a:t>os</a:t>
            </a:r>
            <a:r>
              <a:rPr lang="en-US" dirty="0"/>
              <a:t> outros Storage Cells também possuem </a:t>
            </a:r>
            <a:r>
              <a:rPr lang="en-US" dirty="0" err="1"/>
              <a:t>os</a:t>
            </a:r>
            <a:r>
              <a:rPr lang="en-US" dirty="0"/>
              <a:t> mesmo 12 discos, com a mesma capacidade e a mesma </a:t>
            </a:r>
            <a:r>
              <a:rPr lang="en-US" dirty="0" err="1"/>
              <a:t>velocidade</a:t>
            </a:r>
            <a:r>
              <a:rPr lang="en-US" dirty="0"/>
              <a:t>.</a:t>
            </a:r>
          </a:p>
          <a:p>
            <a:r>
              <a:rPr lang="en-US" dirty="0" err="1"/>
              <a:t>Portanto</a:t>
            </a:r>
            <a:r>
              <a:rPr lang="en-US" dirty="0"/>
              <a:t> também é </a:t>
            </a:r>
            <a:r>
              <a:rPr lang="en-US" dirty="0" err="1"/>
              <a:t>correto</a:t>
            </a:r>
            <a:r>
              <a:rPr lang="en-US" dirty="0"/>
              <a:t> </a:t>
            </a:r>
            <a:r>
              <a:rPr lang="en-US" dirty="0" err="1"/>
              <a:t>inferir</a:t>
            </a:r>
            <a:r>
              <a:rPr lang="en-US" dirty="0"/>
              <a:t> que o Workload seja </a:t>
            </a:r>
            <a:r>
              <a:rPr lang="en-US" dirty="0" err="1"/>
              <a:t>distribuido</a:t>
            </a:r>
            <a:r>
              <a:rPr lang="en-US" dirty="0"/>
              <a:t> de forma </a:t>
            </a:r>
            <a:r>
              <a:rPr lang="en-US" dirty="0" err="1"/>
              <a:t>balanceado</a:t>
            </a:r>
            <a:r>
              <a:rPr lang="en-US" dirty="0"/>
              <a:t> e </a:t>
            </a:r>
            <a:r>
              <a:rPr lang="en-US" dirty="0" err="1"/>
              <a:t>uniforme</a:t>
            </a:r>
            <a:r>
              <a:rPr lang="en-US" dirty="0"/>
              <a:t> entre todos </a:t>
            </a:r>
            <a:r>
              <a:rPr lang="en-US" dirty="0" err="1"/>
              <a:t>os</a:t>
            </a:r>
            <a:r>
              <a:rPr lang="en-US" dirty="0"/>
              <a:t> components do Exadata.</a:t>
            </a:r>
          </a:p>
          <a:p>
            <a:r>
              <a:rPr lang="en-US" dirty="0" err="1"/>
              <a:t>Portanto</a:t>
            </a:r>
            <a:r>
              <a:rPr lang="en-US" dirty="0"/>
              <a:t> “Outliers”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indicadores</a:t>
            </a:r>
            <a:r>
              <a:rPr lang="en-US" dirty="0"/>
              <a:t> que pode estar </a:t>
            </a:r>
            <a:r>
              <a:rPr lang="en-US" dirty="0" err="1"/>
              <a:t>iniciando</a:t>
            </a:r>
            <a:r>
              <a:rPr lang="en-US" dirty="0"/>
              <a:t> um </a:t>
            </a:r>
            <a:r>
              <a:rPr lang="en-US" dirty="0" err="1"/>
              <a:t>problema</a:t>
            </a:r>
            <a:r>
              <a:rPr lang="en-US" dirty="0"/>
              <a:t> ou até mesmo que a causa de um </a:t>
            </a:r>
            <a:r>
              <a:rPr lang="en-US" dirty="0" err="1"/>
              <a:t>problema</a:t>
            </a:r>
            <a:r>
              <a:rPr lang="en-US" dirty="0"/>
              <a:t> de banco de dados seja reflex de </a:t>
            </a:r>
            <a:r>
              <a:rPr lang="en-US" dirty="0" err="1"/>
              <a:t>uma</a:t>
            </a:r>
            <a:r>
              <a:rPr lang="en-US" dirty="0"/>
              <a:t> carga de trabalho </a:t>
            </a:r>
            <a:r>
              <a:rPr lang="en-US" dirty="0" err="1"/>
              <a:t>desbalanceado</a:t>
            </a:r>
            <a:r>
              <a:rPr lang="en-US" dirty="0"/>
              <a:t>.</a:t>
            </a:r>
          </a:p>
          <a:p>
            <a:r>
              <a:rPr lang="en-US" dirty="0"/>
              <a:t>Além dos Outliers, o AWR também demonstra a configuração dos Storages Cell.</a:t>
            </a:r>
          </a:p>
        </p:txBody>
      </p:sp>
    </p:spTree>
    <p:extLst>
      <p:ext uri="{BB962C8B-B14F-4D97-AF65-F5344CB8AC3E}">
        <p14:creationId xmlns:p14="http://schemas.microsoft.com/office/powerpoint/2010/main" val="22415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F44D-B26D-412E-BE11-215B15D5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X8-2 C@C Gen 1 e Gen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BBA159-BC63-41D7-A975-9CFFF1672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435" y="1713539"/>
            <a:ext cx="6857129" cy="4972897"/>
          </a:xfrm>
        </p:spPr>
      </p:pic>
    </p:spTree>
    <p:extLst>
      <p:ext uri="{BB962C8B-B14F-4D97-AF65-F5344CB8AC3E}">
        <p14:creationId xmlns:p14="http://schemas.microsoft.com/office/powerpoint/2010/main" val="31663981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D913-76D2-4ADB-B533-51E6CB9B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Disk Outlier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3F9BFD-BD5C-45BC-AC14-9C66385DEF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1935" y="3078760"/>
            <a:ext cx="5653223" cy="2628175"/>
          </a:xfr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FB6803D-62D1-4319-A0AE-9E739C0C0469}"/>
              </a:ext>
            </a:extLst>
          </p:cNvPr>
          <p:cNvSpPr/>
          <p:nvPr/>
        </p:nvSpPr>
        <p:spPr>
          <a:xfrm>
            <a:off x="278885" y="2017902"/>
            <a:ext cx="4111595" cy="1162265"/>
          </a:xfrm>
          <a:prstGeom prst="wedgeRectCallout">
            <a:avLst>
              <a:gd name="adj1" fmla="val -24719"/>
              <a:gd name="adj2" fmla="val 100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Resultado esperado</a:t>
            </a:r>
          </a:p>
          <a:p>
            <a:pPr algn="ctr"/>
            <a:r>
              <a:rPr lang="en-US" dirty="0"/>
              <a:t>Não é apresentada nenhum outlier, Podemos entender que o ambiente não apresenta </a:t>
            </a:r>
            <a:r>
              <a:rPr lang="en-US" dirty="0" err="1"/>
              <a:t>anormalidade</a:t>
            </a:r>
            <a:endParaRPr lang="en-US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E81F4A7-3FB6-4C28-9E76-A55F073906BD}"/>
              </a:ext>
            </a:extLst>
          </p:cNvPr>
          <p:cNvSpPr/>
          <p:nvPr/>
        </p:nvSpPr>
        <p:spPr>
          <a:xfrm>
            <a:off x="6401935" y="1658573"/>
            <a:ext cx="4143026" cy="1162265"/>
          </a:xfrm>
          <a:prstGeom prst="wedgeRectCallout">
            <a:avLst>
              <a:gd name="adj1" fmla="val -19210"/>
              <a:gd name="adj2" fmla="val 684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Resultado Não Esperado</a:t>
            </a:r>
          </a:p>
          <a:p>
            <a:pPr algn="ctr"/>
            <a:r>
              <a:rPr lang="en-US" dirty="0" err="1"/>
              <a:t>Apresentado</a:t>
            </a:r>
            <a:r>
              <a:rPr lang="en-US" dirty="0"/>
              <a:t> outliers, o </a:t>
            </a:r>
            <a:r>
              <a:rPr lang="en-US" dirty="0" err="1"/>
              <a:t>caracter</a:t>
            </a:r>
            <a:r>
              <a:rPr lang="en-US" dirty="0"/>
              <a:t> ^ </a:t>
            </a:r>
            <a:r>
              <a:rPr lang="en-US" dirty="0" err="1"/>
              <a:t>em</a:t>
            </a:r>
            <a:r>
              <a:rPr lang="en-US" dirty="0"/>
              <a:t> Vermelho no campo Valor indica </a:t>
            </a:r>
            <a:r>
              <a:rPr lang="en-US" dirty="0" err="1"/>
              <a:t>desvio</a:t>
            </a:r>
            <a:r>
              <a:rPr lang="en-US" dirty="0"/>
              <a:t> para </a:t>
            </a:r>
            <a:r>
              <a:rPr lang="en-US" dirty="0" err="1"/>
              <a:t>cima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86706A6-5E5F-4657-9C34-514DA90034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0044" y="3926048"/>
            <a:ext cx="5626188" cy="1780887"/>
          </a:xfrm>
        </p:spPr>
      </p:pic>
    </p:spTree>
    <p:extLst>
      <p:ext uri="{BB962C8B-B14F-4D97-AF65-F5344CB8AC3E}">
        <p14:creationId xmlns:p14="http://schemas.microsoft.com/office/powerpoint/2010/main" val="3797201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52ED4F-1711-4535-95DE-879B4320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por Tipo de IO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6CF211-96E3-4047-9F4C-E333B4A59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882" y="1758797"/>
            <a:ext cx="10353675" cy="2946029"/>
          </a:xfr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8A6E015-E20D-407F-B0A8-D9BD60ABE5C4}"/>
              </a:ext>
            </a:extLst>
          </p:cNvPr>
          <p:cNvSpPr/>
          <p:nvPr/>
        </p:nvSpPr>
        <p:spPr>
          <a:xfrm>
            <a:off x="3483479" y="5033394"/>
            <a:ext cx="5006180" cy="1401761"/>
          </a:xfrm>
          <a:prstGeom prst="wedgeRectCallout">
            <a:avLst>
              <a:gd name="adj1" fmla="val -14979"/>
              <a:gd name="adj2" fmla="val -71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Pode ser observado que o </a:t>
            </a:r>
            <a:r>
              <a:rPr lang="en-US" dirty="0" err="1"/>
              <a:t>desvio</a:t>
            </a:r>
            <a:r>
              <a:rPr lang="en-US" dirty="0"/>
              <a:t> se encontra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Smal</a:t>
            </a:r>
            <a:r>
              <a:rPr lang="en-US" dirty="0"/>
              <a:t> Reads, se </a:t>
            </a:r>
            <a:r>
              <a:rPr lang="en-US" dirty="0" err="1"/>
              <a:t>lembrarmos</a:t>
            </a:r>
            <a:r>
              <a:rPr lang="en-US" dirty="0"/>
              <a:t> das features já </a:t>
            </a:r>
            <a:r>
              <a:rPr lang="en-US" dirty="0" err="1"/>
              <a:t>avaliadas</a:t>
            </a:r>
            <a:r>
              <a:rPr lang="en-US" dirty="0"/>
              <a:t> </a:t>
            </a:r>
            <a:r>
              <a:rPr lang="en-US" dirty="0" err="1"/>
              <a:t>anteriormente</a:t>
            </a:r>
            <a:r>
              <a:rPr lang="en-US" dirty="0"/>
              <a:t>, o Exadata </a:t>
            </a:r>
            <a:r>
              <a:rPr lang="en-US" dirty="0" err="1"/>
              <a:t>realiza</a:t>
            </a:r>
            <a:r>
              <a:rPr lang="en-US" dirty="0"/>
              <a:t> small reads no flash cache, </a:t>
            </a:r>
            <a:r>
              <a:rPr lang="en-US" dirty="0" err="1"/>
              <a:t>portanto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é um </a:t>
            </a:r>
            <a:r>
              <a:rPr lang="en-US" dirty="0" err="1"/>
              <a:t>indicador</a:t>
            </a:r>
            <a:r>
              <a:rPr lang="en-US" dirty="0"/>
              <a:t> que Podemos </a:t>
            </a:r>
            <a:r>
              <a:rPr lang="en-US" dirty="0" err="1"/>
              <a:t>ter</a:t>
            </a:r>
            <a:r>
              <a:rPr lang="en-US" dirty="0"/>
              <a:t> um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Flash Card</a:t>
            </a:r>
          </a:p>
        </p:txBody>
      </p:sp>
    </p:spTree>
    <p:extLst>
      <p:ext uri="{BB962C8B-B14F-4D97-AF65-F5344CB8AC3E}">
        <p14:creationId xmlns:p14="http://schemas.microsoft.com/office/powerpoint/2010/main" val="58520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B02D-10F3-444A-ABD9-1F62DD41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Visualizando Configuração do Storage Cell Através do AWR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EC10E-E63B-42F6-A813-DC276E106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Assim </a:t>
            </a:r>
            <a:r>
              <a:rPr lang="en-US" dirty="0" err="1"/>
              <a:t>como</a:t>
            </a:r>
            <a:r>
              <a:rPr lang="en-US" dirty="0"/>
              <a:t> o workload, também é possível visualizar no AWR as configurações do Storage Cell, é esperado que </a:t>
            </a:r>
            <a:r>
              <a:rPr lang="en-US" dirty="0" err="1"/>
              <a:t>os</a:t>
            </a:r>
            <a:r>
              <a:rPr lang="en-US" dirty="0"/>
              <a:t> cell servers também sejam homogenous, tanto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de software quando configuração.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62896-E8F2-41EB-8A1F-0A42CD05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37" y="3481148"/>
            <a:ext cx="11507715" cy="2767252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2D9BDDC-7D24-405E-9189-A3397F39EFE4}"/>
              </a:ext>
            </a:extLst>
          </p:cNvPr>
          <p:cNvSpPr/>
          <p:nvPr/>
        </p:nvSpPr>
        <p:spPr>
          <a:xfrm>
            <a:off x="3483478" y="5033394"/>
            <a:ext cx="6306473" cy="1401761"/>
          </a:xfrm>
          <a:prstGeom prst="wedgeRectCallout">
            <a:avLst>
              <a:gd name="adj1" fmla="val -35999"/>
              <a:gd name="adj2" fmla="val -867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Aqui é possível </a:t>
            </a:r>
            <a:r>
              <a:rPr lang="en-US" dirty="0" err="1"/>
              <a:t>reparar</a:t>
            </a:r>
            <a:r>
              <a:rPr lang="en-US" dirty="0"/>
              <a:t> que pode haver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alguma </a:t>
            </a:r>
            <a:r>
              <a:rPr lang="en-US" dirty="0" err="1"/>
              <a:t>celula</a:t>
            </a:r>
            <a:r>
              <a:rPr lang="en-US" dirty="0"/>
              <a:t>, pois não </a:t>
            </a:r>
            <a:r>
              <a:rPr lang="en-US" dirty="0" err="1"/>
              <a:t>existem</a:t>
            </a:r>
            <a:r>
              <a:rPr lang="en-US" dirty="0"/>
              <a:t> configurações de Exadata com 11 </a:t>
            </a:r>
            <a:r>
              <a:rPr lang="en-US" dirty="0" err="1"/>
              <a:t>Celulas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Podemos observer no Quadro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lado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cell nodes estão homogenous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de Software</a:t>
            </a:r>
          </a:p>
        </p:txBody>
      </p:sp>
    </p:spTree>
    <p:extLst>
      <p:ext uri="{BB962C8B-B14F-4D97-AF65-F5344CB8AC3E}">
        <p14:creationId xmlns:p14="http://schemas.microsoft.com/office/powerpoint/2010/main" val="401515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5889-0CD4-4CB0-B736-D815B296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Configuração do Flash Cache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ED1C1-1621-4CDA-BDCB-54D234B56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8267" y="1866899"/>
            <a:ext cx="7376770" cy="4609401"/>
          </a:xfr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F4D72D6-48BF-4899-9C6F-45EEE3B51B92}"/>
              </a:ext>
            </a:extLst>
          </p:cNvPr>
          <p:cNvSpPr/>
          <p:nvPr/>
        </p:nvSpPr>
        <p:spPr>
          <a:xfrm>
            <a:off x="394284" y="4322178"/>
            <a:ext cx="2961314" cy="1401761"/>
          </a:xfrm>
          <a:prstGeom prst="wedgeRectCallout">
            <a:avLst>
              <a:gd name="adj1" fmla="val 87230"/>
              <a:gd name="adj2" fmla="val 93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Confirmando</a:t>
            </a:r>
            <a:r>
              <a:rPr lang="en-US" dirty="0"/>
              <a:t> a nossa </a:t>
            </a:r>
            <a:r>
              <a:rPr lang="en-US" dirty="0" err="1"/>
              <a:t>suspeita</a:t>
            </a:r>
            <a:r>
              <a:rPr lang="en-US" dirty="0"/>
              <a:t>, Podemos observer que a </a:t>
            </a:r>
            <a:r>
              <a:rPr lang="en-US" dirty="0" err="1"/>
              <a:t>celula</a:t>
            </a:r>
            <a:r>
              <a:rPr lang="en-US" dirty="0"/>
              <a:t> 7 possui um flash card a menos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45A7C90-D070-4636-8DE7-B361D62C49F7}"/>
              </a:ext>
            </a:extLst>
          </p:cNvPr>
          <p:cNvSpPr/>
          <p:nvPr/>
        </p:nvSpPr>
        <p:spPr>
          <a:xfrm>
            <a:off x="394284" y="1866899"/>
            <a:ext cx="2961314" cy="1401761"/>
          </a:xfrm>
          <a:prstGeom prst="wedgeRectCallout">
            <a:avLst>
              <a:gd name="adj1" fmla="val 87513"/>
              <a:gd name="adj2" fmla="val 31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 conta do flash card </a:t>
            </a:r>
            <a:r>
              <a:rPr lang="en-US" dirty="0" err="1"/>
              <a:t>faltante</a:t>
            </a:r>
            <a:r>
              <a:rPr lang="en-US" dirty="0"/>
              <a:t> temos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degradação</a:t>
            </a:r>
            <a:r>
              <a:rPr lang="en-US" dirty="0"/>
              <a:t> da performance</a:t>
            </a:r>
          </a:p>
        </p:txBody>
      </p:sp>
    </p:spTree>
    <p:extLst>
      <p:ext uri="{BB962C8B-B14F-4D97-AF65-F5344CB8AC3E}">
        <p14:creationId xmlns:p14="http://schemas.microsoft.com/office/powerpoint/2010/main" val="420996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3B83C-F51B-4C3A-9FE5-98F72843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resolver </a:t>
            </a:r>
            <a:r>
              <a:rPr lang="en-US" dirty="0" err="1"/>
              <a:t>Falhas</a:t>
            </a:r>
            <a:r>
              <a:rPr lang="en-US" dirty="0"/>
              <a:t> de Hardware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5D60F2C-27D0-44AD-A897-906A4A672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375" y="2076451"/>
            <a:ext cx="4856841" cy="3622671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341E37-80DD-4760-9E4B-5826C9829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8221" y="2076450"/>
            <a:ext cx="4856841" cy="36226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Para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visto </a:t>
            </a:r>
            <a:r>
              <a:rPr lang="en-US" dirty="0" err="1"/>
              <a:t>anteriormente</a:t>
            </a:r>
            <a:r>
              <a:rPr lang="en-US" dirty="0"/>
              <a:t>, é esperado que a Oracle através da </a:t>
            </a:r>
            <a:r>
              <a:rPr lang="en-US" dirty="0" err="1"/>
              <a:t>monitoração</a:t>
            </a:r>
            <a:r>
              <a:rPr lang="en-US" dirty="0"/>
              <a:t> realizada pelo Gateway do Exadata receba o push do </a:t>
            </a:r>
            <a:r>
              <a:rPr lang="en-US" dirty="0" err="1"/>
              <a:t>alerta</a:t>
            </a:r>
            <a:r>
              <a:rPr lang="en-US" dirty="0"/>
              <a:t> da </a:t>
            </a:r>
            <a:r>
              <a:rPr lang="en-US" dirty="0" err="1"/>
              <a:t>falha</a:t>
            </a:r>
            <a:r>
              <a:rPr lang="en-US" dirty="0"/>
              <a:t> de disco e abra o </a:t>
            </a:r>
            <a:r>
              <a:rPr lang="en-US" dirty="0" err="1"/>
              <a:t>chamado</a:t>
            </a:r>
            <a:r>
              <a:rPr lang="en-US" dirty="0"/>
              <a:t> no CSI do Exadata.</a:t>
            </a:r>
          </a:p>
          <a:p>
            <a:r>
              <a:rPr lang="en-US" dirty="0"/>
              <a:t>O </a:t>
            </a:r>
            <a:r>
              <a:rPr lang="en-US" dirty="0" err="1"/>
              <a:t>equipamento</a:t>
            </a:r>
            <a:r>
              <a:rPr lang="en-US" dirty="0"/>
              <a:t> é entregue no Data center, para posterior o </a:t>
            </a:r>
            <a:r>
              <a:rPr lang="en-US" dirty="0" err="1"/>
              <a:t>tecnico</a:t>
            </a:r>
            <a:r>
              <a:rPr lang="en-US" dirty="0"/>
              <a:t> com </a:t>
            </a:r>
            <a:r>
              <a:rPr lang="en-US" dirty="0" err="1"/>
              <a:t>agendamento</a:t>
            </a:r>
            <a:r>
              <a:rPr lang="en-US" dirty="0"/>
              <a:t> realizar a </a:t>
            </a:r>
            <a:r>
              <a:rPr lang="en-US" dirty="0" err="1"/>
              <a:t>troca</a:t>
            </a:r>
            <a:r>
              <a:rPr lang="en-US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5880A5-0954-4F84-B688-A23AD27C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564061"/>
            <a:ext cx="6343650" cy="339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7B301F-F120-400C-8201-180900573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223446"/>
            <a:ext cx="58769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05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C898-223B-4D51-83A2-A2BD16A9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Demais Eventos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567E7F-0488-48DB-97F2-D4C4C0A60F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8415" y="2793534"/>
            <a:ext cx="5815097" cy="209724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1100F-DEC5-4958-9C47-E08C7DDDE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2962" y="1694576"/>
            <a:ext cx="5620624" cy="479011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, cell smart table scan e cell multiblock physical read, </a:t>
            </a:r>
            <a:r>
              <a:rPr lang="en-US" dirty="0" err="1"/>
              <a:t>são</a:t>
            </a:r>
            <a:r>
              <a:rPr lang="en-US" dirty="0"/>
              <a:t> eventos que </a:t>
            </a:r>
            <a:r>
              <a:rPr lang="en-US" dirty="0" err="1"/>
              <a:t>esperamos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Exadata, o que indica que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realizando</a:t>
            </a:r>
            <a:r>
              <a:rPr lang="en-US" dirty="0"/>
              <a:t> Cell Offloading.</a:t>
            </a:r>
          </a:p>
          <a:p>
            <a:r>
              <a:rPr lang="en-US" dirty="0"/>
              <a:t>Cell Single block Physical Read, </a:t>
            </a:r>
            <a:r>
              <a:rPr lang="en-US" dirty="0" err="1"/>
              <a:t>são</a:t>
            </a:r>
            <a:r>
              <a:rPr lang="en-US" dirty="0"/>
              <a:t> evento de small IO, e Esperamos que </a:t>
            </a:r>
            <a:r>
              <a:rPr lang="en-US" dirty="0" err="1"/>
              <a:t>este</a:t>
            </a:r>
            <a:r>
              <a:rPr lang="en-US" dirty="0"/>
              <a:t> IO seja </a:t>
            </a:r>
            <a:r>
              <a:rPr lang="en-US" dirty="0" err="1"/>
              <a:t>tratado</a:t>
            </a:r>
            <a:r>
              <a:rPr lang="en-US" dirty="0"/>
              <a:t> pelo Flash Cache</a:t>
            </a:r>
          </a:p>
          <a:p>
            <a:r>
              <a:rPr lang="en-US" dirty="0"/>
              <a:t>Já o Direct Path Write Temp, possui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latencia</a:t>
            </a:r>
            <a:r>
              <a:rPr lang="en-US" dirty="0"/>
              <a:t>, o que </a:t>
            </a:r>
            <a:r>
              <a:rPr lang="en-US" dirty="0" err="1"/>
              <a:t>impacta</a:t>
            </a:r>
            <a:r>
              <a:rPr lang="en-US" dirty="0"/>
              <a:t> </a:t>
            </a:r>
            <a:r>
              <a:rPr lang="en-US" dirty="0" err="1"/>
              <a:t>negativamente</a:t>
            </a:r>
            <a:r>
              <a:rPr lang="en-US" dirty="0"/>
              <a:t> a experiência do usuário, e pode </a:t>
            </a:r>
            <a:r>
              <a:rPr lang="en-US" dirty="0" err="1"/>
              <a:t>indicar</a:t>
            </a:r>
            <a:r>
              <a:rPr lang="en-US" dirty="0"/>
              <a:t> que  alguma operação </a:t>
            </a:r>
            <a:r>
              <a:rPr lang="en-US" dirty="0" err="1"/>
              <a:t>como</a:t>
            </a:r>
            <a:r>
              <a:rPr lang="en-US" dirty="0"/>
              <a:t> join não </a:t>
            </a:r>
            <a:r>
              <a:rPr lang="en-US" dirty="0" err="1"/>
              <a:t>coube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PGA ou não </a:t>
            </a:r>
            <a:r>
              <a:rPr lang="en-US" dirty="0" err="1"/>
              <a:t>foi</a:t>
            </a:r>
            <a:r>
              <a:rPr lang="en-US" dirty="0"/>
              <a:t> feito Smart Small, joins no Exadata podem ser </a:t>
            </a:r>
            <a:r>
              <a:rPr lang="en-US" dirty="0" err="1"/>
              <a:t>resolvidos</a:t>
            </a:r>
            <a:r>
              <a:rPr lang="en-US" dirty="0"/>
              <a:t> por Bloom Filter.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2A73FB-E1EC-4559-962C-08E9A3F0FBEB}"/>
              </a:ext>
            </a:extLst>
          </p:cNvPr>
          <p:cNvCxnSpPr/>
          <p:nvPr/>
        </p:nvCxnSpPr>
        <p:spPr>
          <a:xfrm flipH="1">
            <a:off x="1585519" y="3363985"/>
            <a:ext cx="394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403A95-BEF6-4CCC-A0ED-A91418C9328E}"/>
              </a:ext>
            </a:extLst>
          </p:cNvPr>
          <p:cNvCxnSpPr/>
          <p:nvPr/>
        </p:nvCxnSpPr>
        <p:spPr>
          <a:xfrm flipH="1">
            <a:off x="1585519" y="3658998"/>
            <a:ext cx="394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624F9-1B3C-4D36-925C-647C9C2A2584}"/>
              </a:ext>
            </a:extLst>
          </p:cNvPr>
          <p:cNvCxnSpPr/>
          <p:nvPr/>
        </p:nvCxnSpPr>
        <p:spPr>
          <a:xfrm flipH="1">
            <a:off x="1737919" y="3811398"/>
            <a:ext cx="394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89579E-B531-4AA7-8E70-AA7C8DE768EA}"/>
              </a:ext>
            </a:extLst>
          </p:cNvPr>
          <p:cNvCxnSpPr/>
          <p:nvPr/>
        </p:nvCxnSpPr>
        <p:spPr>
          <a:xfrm flipH="1">
            <a:off x="4591574" y="3679970"/>
            <a:ext cx="394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08A385-4DD6-4DDF-8D13-058FC83A055E}"/>
              </a:ext>
            </a:extLst>
          </p:cNvPr>
          <p:cNvCxnSpPr/>
          <p:nvPr/>
        </p:nvCxnSpPr>
        <p:spPr>
          <a:xfrm flipH="1">
            <a:off x="1782660" y="4123188"/>
            <a:ext cx="394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3866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3DFD-CD90-4B0F-AAEA-EA650625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Profile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3C9C96-C7C1-4FBF-B051-5CD9CAEC71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9602" y="2760201"/>
            <a:ext cx="5536398" cy="218589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DCB0B-4062-48A0-95F7-FF014E29C1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Total Requests – Total IO solicitado pelo Banco de dados</a:t>
            </a:r>
          </a:p>
          <a:p>
            <a:r>
              <a:rPr lang="en-US" dirty="0"/>
              <a:t>Optimized Requests – IOPS que foram </a:t>
            </a:r>
            <a:r>
              <a:rPr lang="en-US" dirty="0" err="1"/>
              <a:t>atendidos</a:t>
            </a:r>
            <a:r>
              <a:rPr lang="en-US" dirty="0"/>
              <a:t> pelo Smart Scan e Flash Cache</a:t>
            </a:r>
          </a:p>
          <a:p>
            <a:r>
              <a:rPr lang="en-US" dirty="0"/>
              <a:t>A relação </a:t>
            </a:r>
            <a:r>
              <a:rPr lang="en-US" dirty="0" err="1"/>
              <a:t>Optmized</a:t>
            </a:r>
            <a:r>
              <a:rPr lang="en-US" dirty="0"/>
              <a:t> Request / Total Request, indica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eficiencia</a:t>
            </a:r>
            <a:r>
              <a:rPr lang="en-US" dirty="0"/>
              <a:t>.</a:t>
            </a:r>
          </a:p>
          <a:p>
            <a:r>
              <a:rPr lang="en-US" dirty="0"/>
              <a:t>1408/1734=81%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E035DA-230A-48C6-B95C-DCB4843EB227}"/>
              </a:ext>
            </a:extLst>
          </p:cNvPr>
          <p:cNvCxnSpPr/>
          <p:nvPr/>
        </p:nvCxnSpPr>
        <p:spPr>
          <a:xfrm flipH="1">
            <a:off x="1711354" y="3328332"/>
            <a:ext cx="394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80282C-2778-4360-B0A0-8B61D83ED1AD}"/>
              </a:ext>
            </a:extLst>
          </p:cNvPr>
          <p:cNvCxnSpPr/>
          <p:nvPr/>
        </p:nvCxnSpPr>
        <p:spPr>
          <a:xfrm flipH="1">
            <a:off x="1711354" y="3648512"/>
            <a:ext cx="394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24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666E-E045-419E-B2FE-F51F8B63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Saiba</a:t>
            </a:r>
            <a:r>
              <a:rPr lang="en-US" dirty="0"/>
              <a:t> Mais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3F580-C70B-4A5D-8B84-D32998EDD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https://youtu.be/t4p07-o4uKQ</a:t>
            </a:r>
            <a:r>
              <a:rPr lang="en-US" dirty="0"/>
              <a:t> - Smart Scan</a:t>
            </a:r>
          </a:p>
          <a:p>
            <a:r>
              <a:rPr lang="en-US" dirty="0">
                <a:hlinkClick r:id="rId3"/>
              </a:rPr>
              <a:t>https://www.oracle.com/webfolder/technetwork/tutorials/Architecture_Diagrams/ecc_arch/ecc_arch.html</a:t>
            </a:r>
            <a:r>
              <a:rPr lang="en-US" dirty="0"/>
              <a:t> - Cloud @ Customer  Gen 1 Architecture</a:t>
            </a:r>
          </a:p>
          <a:p>
            <a:r>
              <a:rPr lang="en-US" dirty="0">
                <a:hlinkClick r:id="rId4"/>
              </a:rPr>
              <a:t>https://www.oracle.com/a/ocom/docs/engineered-systems/exadata/gen2-exacc-ds.pdf</a:t>
            </a:r>
            <a:r>
              <a:rPr lang="en-US" dirty="0"/>
              <a:t> - Cloud @ Customer Gen 2</a:t>
            </a:r>
          </a:p>
          <a:p>
            <a:r>
              <a:rPr lang="en-US" dirty="0">
                <a:hlinkClick r:id="rId5"/>
              </a:rPr>
              <a:t>https://www.oracle.com/technetwork/database/exadata/exadata-awr-5100655.pdf</a:t>
            </a:r>
            <a:r>
              <a:rPr lang="en-US" dirty="0"/>
              <a:t> - AWR on Exadata</a:t>
            </a:r>
          </a:p>
        </p:txBody>
      </p:sp>
    </p:spTree>
    <p:extLst>
      <p:ext uri="{BB962C8B-B14F-4D97-AF65-F5344CB8AC3E}">
        <p14:creationId xmlns:p14="http://schemas.microsoft.com/office/powerpoint/2010/main" val="4139222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{5431E9A6-D5C0-4A6C-B014-86A20450339A}tf12214701_win32</Template>
  <TotalTime>5077</TotalTime>
  <Words>5169</Words>
  <Application>Microsoft Office PowerPoint</Application>
  <PresentationFormat>Widescreen</PresentationFormat>
  <Paragraphs>522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1" baseType="lpstr">
      <vt:lpstr>Courier New</vt:lpstr>
      <vt:lpstr>Goudy Old Style</vt:lpstr>
      <vt:lpstr>Wingdings 2</vt:lpstr>
      <vt:lpstr>SlateVTI</vt:lpstr>
      <vt:lpstr>Solução Exadata</vt:lpstr>
      <vt:lpstr>About Me</vt:lpstr>
      <vt:lpstr>Agenda</vt:lpstr>
      <vt:lpstr>Engineered System</vt:lpstr>
      <vt:lpstr>Arquitetura Básica</vt:lpstr>
      <vt:lpstr>Exadata Hardware Models</vt:lpstr>
      <vt:lpstr>X8-2 Family</vt:lpstr>
      <vt:lpstr>X8-8 Family</vt:lpstr>
      <vt:lpstr>X8-2 C@C Gen 1 e Gen 2</vt:lpstr>
      <vt:lpstr>X8M-2 Family</vt:lpstr>
      <vt:lpstr>Melhorias X8M</vt:lpstr>
      <vt:lpstr>X8M Network Overview</vt:lpstr>
      <vt:lpstr>X8-2 On Premises Rack Limits</vt:lpstr>
      <vt:lpstr>X8-2 On Premises </vt:lpstr>
      <vt:lpstr>Storage Options</vt:lpstr>
      <vt:lpstr>Delivery Options</vt:lpstr>
      <vt:lpstr>On Premises VS Cloud Publica</vt:lpstr>
      <vt:lpstr>Exadata Cloud @ Customer</vt:lpstr>
      <vt:lpstr>Delivery Options</vt:lpstr>
      <vt:lpstr>Distinção de responsabilidade</vt:lpstr>
      <vt:lpstr>Alocações de Discos Disponiveis</vt:lpstr>
      <vt:lpstr>Alocações de Discos Disponiveis</vt:lpstr>
      <vt:lpstr>ExaCC Gen 1 Full Architecture</vt:lpstr>
      <vt:lpstr>ExaCC Gen 2 Full Architecture</vt:lpstr>
      <vt:lpstr>Network Diagram ExaCC Gen1</vt:lpstr>
      <vt:lpstr>Network Diagram ExaCC Gen2</vt:lpstr>
      <vt:lpstr>Agenda</vt:lpstr>
      <vt:lpstr>OLTP VS OLAP</vt:lpstr>
      <vt:lpstr>OLTP VS OLAP</vt:lpstr>
      <vt:lpstr>Smart Scan e Cell Offload</vt:lpstr>
      <vt:lpstr>Objetivos do Cell Offloading</vt:lpstr>
      <vt:lpstr>Query sem Offloading</vt:lpstr>
      <vt:lpstr>Query com Offloading</vt:lpstr>
      <vt:lpstr>Condições primárias p/ haver Smart Scan</vt:lpstr>
      <vt:lpstr>Smart Scan Features</vt:lpstr>
      <vt:lpstr>Smart Scan – Column Projection</vt:lpstr>
      <vt:lpstr>Acesso Baseado em Linha</vt:lpstr>
      <vt:lpstr>Acesso Baseado em Coluna</vt:lpstr>
      <vt:lpstr>Column Projection Example</vt:lpstr>
      <vt:lpstr>Column Projection Exec Plan</vt:lpstr>
      <vt:lpstr>Smart Scan – Predicate Filter</vt:lpstr>
      <vt:lpstr>Predicate Filter Example</vt:lpstr>
      <vt:lpstr>Column Projection Exec Plan</vt:lpstr>
      <vt:lpstr>Predicate Filter Exec Plan</vt:lpstr>
      <vt:lpstr>Predicate Filter + Column Projection</vt:lpstr>
      <vt:lpstr>V$SQL Offload Savings</vt:lpstr>
      <vt:lpstr>V$SQL Offload Savings</vt:lpstr>
      <vt:lpstr>Smart Scan – Storage Index</vt:lpstr>
      <vt:lpstr>Storage Index Example</vt:lpstr>
      <vt:lpstr>V$SQL Storage Index Savings</vt:lpstr>
      <vt:lpstr>V$SQL Storage Index Savings</vt:lpstr>
      <vt:lpstr>Smart Scan – Joins (Bloom Filter)</vt:lpstr>
      <vt:lpstr>Eficiencia do Bloom Filter</vt:lpstr>
      <vt:lpstr>Bloom Filter Savings</vt:lpstr>
      <vt:lpstr>Bloom Filter Savings</vt:lpstr>
      <vt:lpstr>Fatores que impedem o uso do Smart Scan</vt:lpstr>
      <vt:lpstr>Full Scans</vt:lpstr>
      <vt:lpstr>Full Scan Example</vt:lpstr>
      <vt:lpstr>_small_table_threshold</vt:lpstr>
      <vt:lpstr>HCC</vt:lpstr>
      <vt:lpstr>Oracle Row Block Store</vt:lpstr>
      <vt:lpstr>Oracle Block Structure</vt:lpstr>
      <vt:lpstr>Como Validar Chained Rows</vt:lpstr>
      <vt:lpstr>O que é o HCC</vt:lpstr>
      <vt:lpstr>Casos de uso HCC</vt:lpstr>
      <vt:lpstr>HCC Funcionamento</vt:lpstr>
      <vt:lpstr>Quando ocorre Compression</vt:lpstr>
      <vt:lpstr>Tipos de Compression</vt:lpstr>
      <vt:lpstr>Tipos de Compression</vt:lpstr>
      <vt:lpstr>Como habilitar o HCC</vt:lpstr>
      <vt:lpstr>HCC  Exemplos</vt:lpstr>
      <vt:lpstr>HCC Performance Metrics</vt:lpstr>
      <vt:lpstr>Partitioning</vt:lpstr>
      <vt:lpstr>Beneficios de Particionamento</vt:lpstr>
      <vt:lpstr>Partition Strategy </vt:lpstr>
      <vt:lpstr>Partition Type</vt:lpstr>
      <vt:lpstr>Partition Pruning</vt:lpstr>
      <vt:lpstr>Smart Flash Cache</vt:lpstr>
      <vt:lpstr>Reads on Data Cached on Flash</vt:lpstr>
      <vt:lpstr>Reads on Data uncached Data</vt:lpstr>
      <vt:lpstr>Flash Cache Write – Write-through</vt:lpstr>
      <vt:lpstr>Flash Cache Write – Write-back</vt:lpstr>
      <vt:lpstr>Smart Flash Logs</vt:lpstr>
      <vt:lpstr>Controlando o uso do Flash Cache</vt:lpstr>
      <vt:lpstr>Métricas Relacionadas ao Flash Cache</vt:lpstr>
      <vt:lpstr>Agenda</vt:lpstr>
      <vt:lpstr>Exadata Report on AWR</vt:lpstr>
      <vt:lpstr>Noisy Neighbor</vt:lpstr>
      <vt:lpstr>Carga de Trabalho Desbalanceada</vt:lpstr>
      <vt:lpstr>Cell Disk Outlier</vt:lpstr>
      <vt:lpstr>Outlier por Tipo de IO</vt:lpstr>
      <vt:lpstr>Visualizando Configuração do Storage Cell Através do AWR</vt:lpstr>
      <vt:lpstr>Configuração do Flash Cache</vt:lpstr>
      <vt:lpstr>Como resolver Falhas de Hardware</vt:lpstr>
      <vt:lpstr>Demais Eventos</vt:lpstr>
      <vt:lpstr>IO Profile</vt:lpstr>
      <vt:lpstr>Saiba Mais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Solução Exadata</dc:title>
  <dc:creator>Diogo</dc:creator>
  <cp:lastModifiedBy>Diogo</cp:lastModifiedBy>
  <cp:revision>190</cp:revision>
  <dcterms:created xsi:type="dcterms:W3CDTF">2021-07-20T08:17:28Z</dcterms:created>
  <dcterms:modified xsi:type="dcterms:W3CDTF">2021-08-04T23:03:12Z</dcterms:modified>
</cp:coreProperties>
</file>